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38"/>
  </p:handoutMasterIdLst>
  <p:sldIdLst>
    <p:sldId id="256" r:id="rId2"/>
    <p:sldId id="265" r:id="rId3"/>
    <p:sldId id="272" r:id="rId4"/>
    <p:sldId id="273" r:id="rId5"/>
    <p:sldId id="274" r:id="rId6"/>
    <p:sldId id="275" r:id="rId7"/>
    <p:sldId id="277" r:id="rId8"/>
    <p:sldId id="276" r:id="rId9"/>
    <p:sldId id="266" r:id="rId10"/>
    <p:sldId id="268" r:id="rId11"/>
    <p:sldId id="257" r:id="rId12"/>
    <p:sldId id="258" r:id="rId13"/>
    <p:sldId id="269" r:id="rId14"/>
    <p:sldId id="270" r:id="rId15"/>
    <p:sldId id="288" r:id="rId16"/>
    <p:sldId id="289" r:id="rId17"/>
    <p:sldId id="290" r:id="rId18"/>
    <p:sldId id="291" r:id="rId19"/>
    <p:sldId id="292" r:id="rId20"/>
    <p:sldId id="293" r:id="rId21"/>
    <p:sldId id="294" r:id="rId22"/>
    <p:sldId id="271" r:id="rId23"/>
    <p:sldId id="261" r:id="rId24"/>
    <p:sldId id="262" r:id="rId25"/>
    <p:sldId id="263" r:id="rId26"/>
    <p:sldId id="278" r:id="rId27"/>
    <p:sldId id="279" r:id="rId28"/>
    <p:sldId id="287" r:id="rId29"/>
    <p:sldId id="264" r:id="rId30"/>
    <p:sldId id="280" r:id="rId31"/>
    <p:sldId id="281" r:id="rId32"/>
    <p:sldId id="282" r:id="rId33"/>
    <p:sldId id="283" r:id="rId34"/>
    <p:sldId id="284" r:id="rId35"/>
    <p:sldId id="285" r:id="rId36"/>
    <p:sldId id="286" r:id="rId37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0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90" autoAdjust="0"/>
  </p:normalViewPr>
  <p:slideViewPr>
    <p:cSldViewPr snapToGrid="0" snapToObjects="1">
      <p:cViewPr>
        <p:scale>
          <a:sx n="99" d="100"/>
          <a:sy n="99" d="100"/>
        </p:scale>
        <p:origin x="-136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E24412-8E0D-40B2-9984-C4ABF70E1C16}" type="datetimeFigureOut">
              <a:rPr lang="it-IT" smtClean="0"/>
              <a:t>24/03/17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6C70D-B80A-46C0-AEA1-1F72EDA2B986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452791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76391-0167-0D41-9A74-10CA2371F2D7}" type="datetimeFigureOut">
              <a:rPr lang="it-IT" smtClean="0"/>
              <a:t>24/03/17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7329-6318-254B-8326-02D266FAF58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2356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76391-0167-0D41-9A74-10CA2371F2D7}" type="datetimeFigureOut">
              <a:rPr lang="it-IT" smtClean="0"/>
              <a:t>24/03/17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7329-6318-254B-8326-02D266FAF58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8838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76391-0167-0D41-9A74-10CA2371F2D7}" type="datetimeFigureOut">
              <a:rPr lang="it-IT" smtClean="0"/>
              <a:t>24/03/17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7329-6318-254B-8326-02D266FAF58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9042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76391-0167-0D41-9A74-10CA2371F2D7}" type="datetimeFigureOut">
              <a:rPr lang="it-IT" smtClean="0"/>
              <a:t>24/03/17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7329-6318-254B-8326-02D266FAF58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3013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76391-0167-0D41-9A74-10CA2371F2D7}" type="datetimeFigureOut">
              <a:rPr lang="it-IT" smtClean="0"/>
              <a:t>24/03/17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7329-6318-254B-8326-02D266FAF58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6889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76391-0167-0D41-9A74-10CA2371F2D7}" type="datetimeFigureOut">
              <a:rPr lang="it-IT" smtClean="0"/>
              <a:t>24/03/17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7329-6318-254B-8326-02D266FAF58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2966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76391-0167-0D41-9A74-10CA2371F2D7}" type="datetimeFigureOut">
              <a:rPr lang="it-IT" smtClean="0"/>
              <a:t>24/03/17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7329-6318-254B-8326-02D266FAF58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7184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76391-0167-0D41-9A74-10CA2371F2D7}" type="datetimeFigureOut">
              <a:rPr lang="it-IT" smtClean="0"/>
              <a:t>24/03/17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7329-6318-254B-8326-02D266FAF58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92597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76391-0167-0D41-9A74-10CA2371F2D7}" type="datetimeFigureOut">
              <a:rPr lang="it-IT" smtClean="0"/>
              <a:t>24/03/17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7329-6318-254B-8326-02D266FAF58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3994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76391-0167-0D41-9A74-10CA2371F2D7}" type="datetimeFigureOut">
              <a:rPr lang="it-IT" smtClean="0"/>
              <a:t>24/03/17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7329-6318-254B-8326-02D266FAF58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4441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76391-0167-0D41-9A74-10CA2371F2D7}" type="datetimeFigureOut">
              <a:rPr lang="it-IT" smtClean="0"/>
              <a:t>24/03/17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97329-6318-254B-8326-02D266FAF58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8899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/>
            </a:gs>
            <a:gs pos="100000">
              <a:srgbClr val="FFFFFF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76391-0167-0D41-9A74-10CA2371F2D7}" type="datetimeFigureOut">
              <a:rPr lang="it-IT" smtClean="0"/>
              <a:t>24/03/17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97329-6318-254B-8326-02D266FAF580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5862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712688"/>
            <a:ext cx="7772400" cy="2954416"/>
          </a:xfrm>
        </p:spPr>
        <p:txBody>
          <a:bodyPr>
            <a:normAutofit/>
          </a:bodyPr>
          <a:lstStyle/>
          <a:p>
            <a:r>
              <a:rPr lang="it-IT" sz="3200" dirty="0" smtClean="0">
                <a:solidFill>
                  <a:srgbClr val="000000"/>
                </a:solidFill>
                <a:latin typeface="Garamond" panose="02020404030301010803" pitchFamily="18" charset="0"/>
                <a:cs typeface="Times New Roman"/>
              </a:rPr>
              <a:t>CORSO DI FORMAZIONE DIRIGENTI SCOLASTICI CAMPANIA 2017 </a:t>
            </a:r>
            <a:br>
              <a:rPr lang="it-IT" sz="3200" dirty="0" smtClean="0">
                <a:solidFill>
                  <a:srgbClr val="000000"/>
                </a:solidFill>
                <a:latin typeface="Garamond" panose="02020404030301010803" pitchFamily="18" charset="0"/>
                <a:cs typeface="Times New Roman"/>
              </a:rPr>
            </a:br>
            <a:r>
              <a:rPr lang="it-IT" sz="3200" dirty="0" smtClean="0">
                <a:solidFill>
                  <a:srgbClr val="000000"/>
                </a:solidFill>
                <a:latin typeface="Garamond" panose="02020404030301010803" pitchFamily="18" charset="0"/>
                <a:cs typeface="Times New Roman"/>
              </a:rPr>
              <a:t>- Napoli, 24.03.2017 -</a:t>
            </a:r>
            <a:br>
              <a:rPr lang="it-IT" sz="3200" dirty="0" smtClean="0">
                <a:solidFill>
                  <a:srgbClr val="000000"/>
                </a:solidFill>
                <a:latin typeface="Garamond" panose="02020404030301010803" pitchFamily="18" charset="0"/>
                <a:cs typeface="Times New Roman"/>
              </a:rPr>
            </a:br>
            <a:r>
              <a:rPr lang="it-IT" sz="3200" dirty="0">
                <a:solidFill>
                  <a:srgbClr val="000000"/>
                </a:solidFill>
                <a:latin typeface="Garamond" panose="02020404030301010803" pitchFamily="18" charset="0"/>
                <a:cs typeface="Times New Roman"/>
              </a:rPr>
              <a:t/>
            </a:r>
            <a:br>
              <a:rPr lang="it-IT" sz="3200" dirty="0">
                <a:solidFill>
                  <a:srgbClr val="000000"/>
                </a:solidFill>
                <a:latin typeface="Garamond" panose="02020404030301010803" pitchFamily="18" charset="0"/>
                <a:cs typeface="Times New Roman"/>
              </a:rPr>
            </a:br>
            <a:r>
              <a:rPr lang="it-IT" sz="3800" b="1" dirty="0" smtClean="0">
                <a:solidFill>
                  <a:srgbClr val="000000"/>
                </a:solidFill>
                <a:latin typeface="Garamond" panose="02020404030301010803" pitchFamily="18" charset="0"/>
                <a:cs typeface="Times New Roman"/>
              </a:rPr>
              <a:t>La normativa anticorruzione</a:t>
            </a:r>
            <a:endParaRPr lang="it-IT" sz="3800" b="1" dirty="0">
              <a:solidFill>
                <a:srgbClr val="000000"/>
              </a:solidFill>
              <a:latin typeface="Garamond" panose="02020404030301010803" pitchFamily="18" charset="0"/>
              <a:cs typeface="Times New Roman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4327958"/>
            <a:ext cx="6400800" cy="1310841"/>
          </a:xfrm>
        </p:spPr>
        <p:txBody>
          <a:bodyPr>
            <a:normAutofit fontScale="62500" lnSpcReduction="20000"/>
          </a:bodyPr>
          <a:lstStyle/>
          <a:p>
            <a:r>
              <a:rPr lang="it-IT" sz="3400" b="1" dirty="0" smtClean="0">
                <a:solidFill>
                  <a:schemeClr val="tx2"/>
                </a:solidFill>
                <a:latin typeface="Garamond" panose="02020404030301010803" pitchFamily="18" charset="0"/>
                <a:cs typeface="Times New Roman"/>
              </a:rPr>
              <a:t>Federico Basilica</a:t>
            </a:r>
            <a:r>
              <a:rPr lang="it-IT" sz="3400" dirty="0" smtClean="0">
                <a:solidFill>
                  <a:schemeClr val="tx2"/>
                </a:solidFill>
                <a:latin typeface="Garamond" panose="02020404030301010803" pitchFamily="18" charset="0"/>
                <a:cs typeface="Times New Roman"/>
              </a:rPr>
              <a:t> </a:t>
            </a:r>
          </a:p>
          <a:p>
            <a:r>
              <a:rPr lang="it-IT" sz="2400" dirty="0">
                <a:solidFill>
                  <a:schemeClr val="tx2"/>
                </a:solidFill>
                <a:latin typeface="Garamond" panose="02020404030301010803" pitchFamily="18" charset="0"/>
                <a:cs typeface="Times New Roman"/>
              </a:rPr>
              <a:t>C</a:t>
            </a:r>
            <a:r>
              <a:rPr lang="it-IT" sz="2400" dirty="0" smtClean="0">
                <a:solidFill>
                  <a:schemeClr val="tx2"/>
                </a:solidFill>
                <a:latin typeface="Garamond" panose="02020404030301010803" pitchFamily="18" charset="0"/>
                <a:cs typeface="Times New Roman"/>
              </a:rPr>
              <a:t>oordinatore scientifico del Corso</a:t>
            </a:r>
          </a:p>
          <a:p>
            <a:r>
              <a:rPr lang="it-IT" sz="2400" dirty="0" smtClean="0">
                <a:solidFill>
                  <a:schemeClr val="tx2"/>
                </a:solidFill>
                <a:latin typeface="Garamond" panose="02020404030301010803" pitchFamily="18" charset="0"/>
                <a:cs typeface="Times New Roman"/>
              </a:rPr>
              <a:t>Avvocato dello Stato – Avvocatura Generale dello Stato</a:t>
            </a:r>
          </a:p>
          <a:p>
            <a:r>
              <a:rPr lang="it-IT" sz="2900" b="1" dirty="0" smtClean="0">
                <a:solidFill>
                  <a:schemeClr val="tx2"/>
                </a:solidFill>
                <a:latin typeface="Garamond" panose="02020404030301010803" pitchFamily="18" charset="0"/>
                <a:cs typeface="Times New Roman"/>
              </a:rPr>
              <a:t>Carmine Roberto</a:t>
            </a:r>
          </a:p>
          <a:p>
            <a:r>
              <a:rPr lang="it-IT" sz="2400" dirty="0" smtClean="0">
                <a:solidFill>
                  <a:schemeClr val="tx2"/>
                </a:solidFill>
                <a:latin typeface="Garamond" panose="02020404030301010803" pitchFamily="18" charset="0"/>
                <a:cs typeface="Times New Roman"/>
              </a:rPr>
              <a:t>Avvocato dello Stato - Avvocatura distrettuale di Napoli</a:t>
            </a:r>
            <a:endParaRPr lang="it-IT" sz="2400" dirty="0">
              <a:solidFill>
                <a:schemeClr val="tx2"/>
              </a:solidFill>
              <a:latin typeface="Garamond" panose="02020404030301010803" pitchFamily="18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84448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47898"/>
            <a:ext cx="8229600" cy="5478265"/>
          </a:xfrm>
        </p:spPr>
        <p:txBody>
          <a:bodyPr>
            <a:noAutofit/>
          </a:bodyPr>
          <a:lstStyle/>
          <a:p>
            <a:pPr marL="971550" lvl="1" indent="-514350" algn="just">
              <a:buFont typeface="+mj-lt"/>
              <a:buAutoNum type="arabicPeriod" startAt="6"/>
              <a:tabLst>
                <a:tab pos="914400" algn="l"/>
              </a:tabLst>
            </a:pPr>
            <a:r>
              <a:rPr lang="it-IT" sz="1900" b="1" u="sng" dirty="0">
                <a:latin typeface="Garamond" panose="02020404030301010803" pitchFamily="18" charset="0"/>
                <a:ea typeface="Times New Roman"/>
                <a:cs typeface="Times New Roman"/>
              </a:rPr>
              <a:t>IL D.LGS. 150/</a:t>
            </a:r>
            <a:r>
              <a:rPr lang="it-IT" sz="1900" b="1" u="sng" dirty="0" smtClean="0">
                <a:latin typeface="Garamond" panose="02020404030301010803" pitchFamily="18" charset="0"/>
                <a:ea typeface="Times New Roman"/>
                <a:cs typeface="Times New Roman"/>
              </a:rPr>
              <a:t>09, </a:t>
            </a:r>
            <a:r>
              <a:rPr lang="it-IT" sz="1900" dirty="0" smtClean="0">
                <a:latin typeface="Garamond" panose="02020404030301010803" pitchFamily="18" charset="0"/>
                <a:ea typeface="Times New Roman"/>
                <a:cs typeface="Times New Roman"/>
              </a:rPr>
              <a:t>IL </a:t>
            </a:r>
            <a:r>
              <a:rPr lang="it-IT" sz="1900" dirty="0">
                <a:latin typeface="Garamond" panose="02020404030301010803" pitchFamily="18" charset="0"/>
                <a:ea typeface="Times New Roman"/>
                <a:cs typeface="Times New Roman"/>
              </a:rPr>
              <a:t>DECRETO BRUNETTA – ATTUAZIONE DELLA LEGGE 4 MARZO 2009, N. 15, IN MATERIA DI OTTIMIZZAZIONE DELLA PRODUTTIVITÀ DEL LAVORO PUBBLICO E DI EFFICIENZA E TRASPARENZA DELLE PUBBLICHE AMMINISTRAZIONI</a:t>
            </a:r>
            <a:r>
              <a:rPr lang="it-IT" sz="1900" b="1" dirty="0" smtClean="0">
                <a:latin typeface="Garamond" panose="02020404030301010803" pitchFamily="18" charset="0"/>
                <a:ea typeface="Times New Roman"/>
                <a:cs typeface="Times New Roman"/>
              </a:rPr>
              <a:t>,</a:t>
            </a:r>
            <a:endParaRPr lang="it-IT" sz="1900" dirty="0" smtClean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marL="971550" lvl="1" indent="-514350" algn="just">
              <a:buFont typeface="+mj-lt"/>
              <a:buAutoNum type="arabicPeriod" startAt="6"/>
              <a:tabLst>
                <a:tab pos="914400" algn="l"/>
              </a:tabLst>
            </a:pPr>
            <a:r>
              <a:rPr lang="it-IT" sz="1900" b="1" u="sng" dirty="0" smtClean="0">
                <a:latin typeface="Garamond" panose="02020404030301010803" pitchFamily="18" charset="0"/>
                <a:ea typeface="Times New Roman"/>
                <a:cs typeface="Times New Roman"/>
              </a:rPr>
              <a:t>LA </a:t>
            </a:r>
            <a:r>
              <a:rPr lang="it-IT" sz="1900" b="1" u="sng" dirty="0">
                <a:latin typeface="Garamond" panose="02020404030301010803" pitchFamily="18" charset="0"/>
                <a:ea typeface="Times New Roman"/>
                <a:cs typeface="Times New Roman"/>
              </a:rPr>
              <a:t>LEGGE 190/12</a:t>
            </a:r>
            <a:r>
              <a:rPr lang="it-IT" sz="1900" b="1" dirty="0" smtClean="0">
                <a:latin typeface="Garamond" panose="02020404030301010803" pitchFamily="18" charset="0"/>
                <a:ea typeface="Times New Roman"/>
                <a:cs typeface="Times New Roman"/>
              </a:rPr>
              <a:t>, </a:t>
            </a:r>
            <a:r>
              <a:rPr lang="it-IT" sz="1900" dirty="0" smtClean="0">
                <a:latin typeface="Garamond" panose="02020404030301010803" pitchFamily="18" charset="0"/>
                <a:ea typeface="Times New Roman"/>
                <a:cs typeface="Times New Roman"/>
              </a:rPr>
              <a:t>DISPOSIZIONI </a:t>
            </a:r>
            <a:r>
              <a:rPr lang="it-IT" sz="1900" dirty="0">
                <a:latin typeface="Garamond" panose="02020404030301010803" pitchFamily="18" charset="0"/>
                <a:ea typeface="Times New Roman"/>
                <a:cs typeface="Times New Roman"/>
              </a:rPr>
              <a:t>PER LA PREVENZIONE E LA REPRESSIONE DELLA CORRUZIONE E DELL’ILLEGALITÀ NELLA PUBBLICA AMMINISTRAZIONE</a:t>
            </a:r>
            <a:r>
              <a:rPr lang="it-IT" sz="1900" b="1" dirty="0" smtClean="0">
                <a:latin typeface="Garamond" panose="02020404030301010803" pitchFamily="18" charset="0"/>
                <a:ea typeface="Times New Roman"/>
                <a:cs typeface="Times New Roman"/>
              </a:rPr>
              <a:t>;</a:t>
            </a:r>
            <a:endParaRPr lang="it-IT" sz="1900" dirty="0" smtClean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marL="971550" lvl="1" indent="-514350" algn="just">
              <a:buFont typeface="+mj-lt"/>
              <a:buAutoNum type="arabicPeriod" startAt="6"/>
              <a:tabLst>
                <a:tab pos="914400" algn="l"/>
              </a:tabLst>
            </a:pPr>
            <a:r>
              <a:rPr lang="it-IT" sz="1900" b="1" u="sng" dirty="0" smtClean="0">
                <a:latin typeface="Garamond" panose="02020404030301010803" pitchFamily="18" charset="0"/>
                <a:ea typeface="Times New Roman"/>
                <a:cs typeface="Times New Roman"/>
              </a:rPr>
              <a:t>D.LGS</a:t>
            </a:r>
            <a:r>
              <a:rPr lang="it-IT" sz="1900" b="1" u="sng" dirty="0">
                <a:latin typeface="Garamond" panose="02020404030301010803" pitchFamily="18" charset="0"/>
                <a:ea typeface="Times New Roman"/>
                <a:cs typeface="Times New Roman"/>
              </a:rPr>
              <a:t>. 235/2012</a:t>
            </a:r>
            <a:r>
              <a:rPr lang="it-IT" sz="1900" b="1" dirty="0">
                <a:latin typeface="Garamond" panose="02020404030301010803" pitchFamily="18" charset="0"/>
                <a:ea typeface="Times New Roman"/>
                <a:cs typeface="Times New Roman"/>
              </a:rPr>
              <a:t>, </a:t>
            </a:r>
            <a:r>
              <a:rPr lang="it-IT" sz="1900" dirty="0">
                <a:latin typeface="Garamond" panose="02020404030301010803" pitchFamily="18" charset="0"/>
                <a:ea typeface="Times New Roman"/>
                <a:cs typeface="Times New Roman"/>
              </a:rPr>
              <a:t>TESTO UNICO DELLE DISPOSIZIONI IN MATERIA DI INCANDIDABILITÀ E DI DIVIETO DI RICOPRIRE CARICHE ELETTIVE E DI GOVERNO CONSEGUENTI A SENTENZE DEFINITIVE DI CONDANNA PER DELITTI NON COLPOSI</a:t>
            </a:r>
            <a:r>
              <a:rPr lang="it-IT" sz="1900" dirty="0" smtClean="0">
                <a:latin typeface="Garamond" panose="02020404030301010803" pitchFamily="18" charset="0"/>
                <a:ea typeface="Times New Roman"/>
                <a:cs typeface="Times New Roman"/>
              </a:rPr>
              <a:t>;</a:t>
            </a:r>
          </a:p>
          <a:p>
            <a:pPr marL="971550" lvl="1" indent="-514350" algn="just">
              <a:buFont typeface="+mj-lt"/>
              <a:buAutoNum type="arabicPeriod" startAt="6"/>
              <a:tabLst>
                <a:tab pos="914400" algn="l"/>
              </a:tabLst>
            </a:pPr>
            <a:r>
              <a:rPr lang="it-IT" sz="1900" b="1" u="sng" dirty="0" smtClean="0">
                <a:latin typeface="Garamond" panose="02020404030301010803" pitchFamily="18" charset="0"/>
                <a:ea typeface="Times New Roman"/>
                <a:cs typeface="Times New Roman"/>
              </a:rPr>
              <a:t>D.LGS</a:t>
            </a:r>
            <a:r>
              <a:rPr lang="it-IT" sz="1900" b="1" u="sng" dirty="0">
                <a:latin typeface="Garamond" panose="02020404030301010803" pitchFamily="18" charset="0"/>
                <a:ea typeface="Times New Roman"/>
                <a:cs typeface="Times New Roman"/>
              </a:rPr>
              <a:t>. 33/2013</a:t>
            </a:r>
            <a:r>
              <a:rPr lang="it-IT" sz="1900" b="1" dirty="0">
                <a:latin typeface="Garamond" panose="02020404030301010803" pitchFamily="18" charset="0"/>
                <a:ea typeface="Times New Roman"/>
                <a:cs typeface="Times New Roman"/>
              </a:rPr>
              <a:t>, </a:t>
            </a:r>
            <a:r>
              <a:rPr lang="it-IT" sz="1900" dirty="0">
                <a:latin typeface="Garamond" panose="02020404030301010803" pitchFamily="18" charset="0"/>
                <a:ea typeface="Times New Roman"/>
                <a:cs typeface="Times New Roman"/>
              </a:rPr>
              <a:t>RIORDINO DELLA DISCIPLINA RIGUARDANTE IL DIRITTO DI ACCESSO CIVICO E GLI OBBLIGHI DI PUBBLICITÀ, TRASPARENZA E DIFFUSIONE DI INFORMAZIONI DA PARTE DELLE PUBBLICHE AMMINISTRAZIONI</a:t>
            </a:r>
            <a:r>
              <a:rPr lang="it-IT" sz="2000" dirty="0" smtClean="0">
                <a:latin typeface="Garamond" panose="02020404030301010803" pitchFamily="18" charset="0"/>
                <a:ea typeface="Times New Roman"/>
                <a:cs typeface="Times New Roman"/>
              </a:rPr>
              <a:t>;</a:t>
            </a:r>
          </a:p>
          <a:p>
            <a:pPr marL="0" indent="0">
              <a:buNone/>
            </a:pPr>
            <a:endParaRPr lang="it-IT" sz="1600" dirty="0" smtClean="0">
              <a:latin typeface="Garamond" panose="02020404030301010803" pitchFamily="18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414569" y="6139121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1F497D"/>
                </a:solidFill>
              </a:rPr>
              <a:t>Avv. Carmine Roberto</a:t>
            </a:r>
            <a:endParaRPr lang="it-IT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131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84096"/>
            <a:ext cx="8229600" cy="568952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sz="2600" dirty="0" smtClean="0">
              <a:effectLst/>
              <a:latin typeface="Times New Roman"/>
              <a:ea typeface="ＭＳ 明朝"/>
              <a:cs typeface="Times New Roman"/>
            </a:endParaRPr>
          </a:p>
          <a:p>
            <a:pPr marL="914400" lvl="1" indent="-457200" algn="just">
              <a:buFont typeface="+mj-lt"/>
              <a:buAutoNum type="arabicPeriod" startAt="10"/>
              <a:tabLst>
                <a:tab pos="914400" algn="l"/>
              </a:tabLst>
            </a:pPr>
            <a:r>
              <a:rPr lang="it-IT" sz="1900" b="1" u="sng" dirty="0" smtClean="0">
                <a:latin typeface="Garamond" panose="02020404030301010803" pitchFamily="18" charset="0"/>
                <a:ea typeface="Times New Roman"/>
                <a:cs typeface="Times New Roman"/>
              </a:rPr>
              <a:t>D.LGS</a:t>
            </a:r>
            <a:r>
              <a:rPr lang="it-IT" sz="1900" b="1" u="sng" dirty="0">
                <a:latin typeface="Garamond" panose="02020404030301010803" pitchFamily="18" charset="0"/>
                <a:ea typeface="Times New Roman"/>
                <a:cs typeface="Times New Roman"/>
              </a:rPr>
              <a:t>. 39/2013</a:t>
            </a:r>
            <a:r>
              <a:rPr lang="it-IT" sz="1900" b="1" dirty="0">
                <a:latin typeface="Garamond" panose="02020404030301010803" pitchFamily="18" charset="0"/>
                <a:ea typeface="Times New Roman"/>
                <a:cs typeface="Times New Roman"/>
              </a:rPr>
              <a:t>, </a:t>
            </a:r>
            <a:r>
              <a:rPr lang="it-IT" sz="1900" dirty="0">
                <a:latin typeface="Garamond" panose="02020404030301010803" pitchFamily="18" charset="0"/>
                <a:ea typeface="Times New Roman"/>
                <a:cs typeface="Times New Roman"/>
              </a:rPr>
              <a:t>DISPOSIZIONI IN MATERIA DI INCONFERIBILITÀ E INCOMPATIBILITÀ DI INCARICHI PRESSO LE PUBBLICHE AMMINISTRAZIONI E PRESSO GLI ENTI PRIVATI IN CONTROLLO PUBBLICO</a:t>
            </a:r>
            <a:r>
              <a:rPr lang="it-IT" sz="1900" dirty="0" smtClean="0">
                <a:latin typeface="Garamond" panose="02020404030301010803" pitchFamily="18" charset="0"/>
                <a:ea typeface="Times New Roman"/>
                <a:cs typeface="Times New Roman"/>
              </a:rPr>
              <a:t>;</a:t>
            </a:r>
          </a:p>
          <a:p>
            <a:pPr marL="914400" lvl="1" indent="-457200" algn="just">
              <a:buFont typeface="+mj-lt"/>
              <a:buAutoNum type="arabicPeriod" startAt="10"/>
              <a:tabLst>
                <a:tab pos="914400" algn="l"/>
              </a:tabLst>
            </a:pPr>
            <a:r>
              <a:rPr lang="it-IT" sz="1900" b="1" u="sng" dirty="0" smtClean="0">
                <a:latin typeface="Garamond" panose="02020404030301010803" pitchFamily="18" charset="0"/>
                <a:ea typeface="Times New Roman"/>
                <a:cs typeface="Times New Roman"/>
              </a:rPr>
              <a:t>D.P.R</a:t>
            </a:r>
            <a:r>
              <a:rPr lang="it-IT" sz="1900" b="1" u="sng" dirty="0">
                <a:latin typeface="Garamond" panose="02020404030301010803" pitchFamily="18" charset="0"/>
                <a:ea typeface="Times New Roman"/>
                <a:cs typeface="Times New Roman"/>
              </a:rPr>
              <a:t>. 62/2013,</a:t>
            </a:r>
            <a:r>
              <a:rPr lang="it-IT" sz="1900" b="1" dirty="0">
                <a:latin typeface="Garamond" panose="02020404030301010803" pitchFamily="18" charset="0"/>
                <a:ea typeface="Times New Roman"/>
                <a:cs typeface="Times New Roman"/>
              </a:rPr>
              <a:t> </a:t>
            </a:r>
            <a:r>
              <a:rPr lang="it-IT" sz="1900" dirty="0">
                <a:latin typeface="Garamond" panose="02020404030301010803" pitchFamily="18" charset="0"/>
                <a:ea typeface="Times New Roman"/>
                <a:cs typeface="Times New Roman"/>
              </a:rPr>
              <a:t>REGOLAMENTO RECANTE CODICE DI COMPORTAMENTO DEI DIPENDENTI PUBBLICI, A NORMA DELL'ARTICOLO 54 DEL DECRETO LEGISLATIVO 30 MARZO 2001, N. 165 E </a:t>
            </a:r>
            <a:r>
              <a:rPr lang="it-IT" sz="1900" b="1" u="sng" dirty="0">
                <a:latin typeface="Garamond" panose="02020404030301010803" pitchFamily="18" charset="0"/>
                <a:ea typeface="Times New Roman"/>
                <a:cs typeface="Times New Roman"/>
              </a:rPr>
              <a:t>D.M. 525/2014</a:t>
            </a:r>
            <a:r>
              <a:rPr lang="it-IT" sz="1900" b="1" dirty="0">
                <a:latin typeface="Garamond" panose="02020404030301010803" pitchFamily="18" charset="0"/>
                <a:ea typeface="Times New Roman"/>
                <a:cs typeface="Times New Roman"/>
              </a:rPr>
              <a:t>, </a:t>
            </a:r>
            <a:r>
              <a:rPr lang="it-IT" sz="1900" dirty="0">
                <a:latin typeface="Garamond" panose="02020404030301010803" pitchFamily="18" charset="0"/>
                <a:ea typeface="Times New Roman"/>
                <a:cs typeface="Times New Roman"/>
              </a:rPr>
              <a:t>CODICE COMPORTAMENTO DIPENDENTI PUBBLICI DEL MIUR</a:t>
            </a:r>
            <a:r>
              <a:rPr lang="it-IT" sz="1900" dirty="0" smtClean="0">
                <a:latin typeface="Garamond" panose="02020404030301010803" pitchFamily="18" charset="0"/>
                <a:ea typeface="Times New Roman"/>
                <a:cs typeface="Times New Roman"/>
              </a:rPr>
              <a:t>;</a:t>
            </a:r>
          </a:p>
          <a:p>
            <a:pPr marL="914400" lvl="1" indent="-457200" algn="just">
              <a:buFont typeface="+mj-lt"/>
              <a:buAutoNum type="arabicPeriod" startAt="10"/>
              <a:tabLst>
                <a:tab pos="914400" algn="l"/>
              </a:tabLst>
            </a:pPr>
            <a:r>
              <a:rPr lang="it-IT" sz="1900" b="1" u="sng" dirty="0" smtClean="0">
                <a:latin typeface="Garamond" panose="02020404030301010803" pitchFamily="18" charset="0"/>
                <a:ea typeface="Times New Roman"/>
                <a:cs typeface="Times New Roman"/>
              </a:rPr>
              <a:t>D.LGS</a:t>
            </a:r>
            <a:r>
              <a:rPr lang="it-IT" sz="1900" b="1" u="sng" dirty="0">
                <a:latin typeface="Garamond" panose="02020404030301010803" pitchFamily="18" charset="0"/>
                <a:ea typeface="Times New Roman"/>
                <a:cs typeface="Times New Roman"/>
              </a:rPr>
              <a:t>. 50/2016</a:t>
            </a:r>
            <a:r>
              <a:rPr lang="it-IT" sz="1900" b="1" dirty="0">
                <a:latin typeface="Garamond" panose="02020404030301010803" pitchFamily="18" charset="0"/>
                <a:ea typeface="Times New Roman"/>
                <a:cs typeface="Times New Roman"/>
              </a:rPr>
              <a:t>, </a:t>
            </a:r>
            <a:r>
              <a:rPr lang="it-IT" sz="1900" dirty="0">
                <a:latin typeface="Garamond" panose="02020404030301010803" pitchFamily="18" charset="0"/>
                <a:ea typeface="Times New Roman"/>
                <a:cs typeface="Times New Roman"/>
              </a:rPr>
              <a:t>RIORDINO DELLA DISCIPLINA VIGENTE IN MATERIA DI CONTRATTI PUBBLICI RELATIVI A LAVORI, SERVIZI E </a:t>
            </a:r>
            <a:r>
              <a:rPr lang="it-IT" sz="1900" dirty="0" smtClean="0">
                <a:latin typeface="Garamond" panose="02020404030301010803" pitchFamily="18" charset="0"/>
                <a:ea typeface="Times New Roman"/>
                <a:cs typeface="Times New Roman"/>
              </a:rPr>
              <a:t>FORNITURE</a:t>
            </a:r>
          </a:p>
          <a:p>
            <a:pPr marL="914400" lvl="1" indent="-457200" algn="just">
              <a:buFont typeface="+mj-lt"/>
              <a:buAutoNum type="arabicPeriod" startAt="10"/>
              <a:tabLst>
                <a:tab pos="914400" algn="l"/>
              </a:tabLst>
            </a:pPr>
            <a:r>
              <a:rPr lang="it-IT" sz="1900" b="1" u="sng" cap="all" dirty="0" err="1" smtClean="0">
                <a:latin typeface="Garamond" panose="02020404030301010803" pitchFamily="18" charset="0"/>
                <a:ea typeface="Times New Roman"/>
                <a:cs typeface="Times New Roman"/>
              </a:rPr>
              <a:t>d.lgs</a:t>
            </a:r>
            <a:r>
              <a:rPr lang="it-IT" sz="1900" b="1" u="sng" cap="all" dirty="0" smtClean="0">
                <a:latin typeface="Garamond" panose="02020404030301010803" pitchFamily="18" charset="0"/>
                <a:ea typeface="Times New Roman"/>
                <a:cs typeface="Times New Roman"/>
              </a:rPr>
              <a:t> </a:t>
            </a:r>
            <a:r>
              <a:rPr lang="it-IT" sz="1900" b="1" u="sng" cap="all" dirty="0">
                <a:latin typeface="Garamond" panose="02020404030301010803" pitchFamily="18" charset="0"/>
                <a:ea typeface="Times New Roman"/>
                <a:cs typeface="Times New Roman"/>
              </a:rPr>
              <a:t>n. 97/2016</a:t>
            </a:r>
            <a:r>
              <a:rPr lang="it-IT" sz="1900" cap="all" dirty="0">
                <a:latin typeface="Garamond" panose="02020404030301010803" pitchFamily="18" charset="0"/>
                <a:ea typeface="Times New Roman"/>
                <a:cs typeface="Times New Roman"/>
              </a:rPr>
              <a:t> Revisione e semplificazione delle disposizioni in materia di prevenzione della corruzione, pubblicità e trasparenza</a:t>
            </a:r>
            <a:endParaRPr lang="it-IT" sz="19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marL="0" indent="0">
              <a:buNone/>
            </a:pPr>
            <a:endParaRPr lang="it-IT" dirty="0">
              <a:latin typeface="Garamond" panose="02020404030301010803" pitchFamily="18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414569" y="6139121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1F497D"/>
                </a:solidFill>
              </a:rPr>
              <a:t>Avv. Carmine Roberto</a:t>
            </a:r>
            <a:endParaRPr lang="it-IT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994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72756"/>
            <a:ext cx="8229600" cy="60193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it-IT" sz="2200" dirty="0">
              <a:solidFill>
                <a:srgbClr val="800000"/>
              </a:solidFill>
              <a:ea typeface="ＭＳ 明朝"/>
              <a:cs typeface="Helvetica"/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it-IT" b="1" u="sng" dirty="0" smtClean="0">
                <a:solidFill>
                  <a:srgbClr val="800000"/>
                </a:solidFill>
                <a:latin typeface="Garamond" panose="02020404030301010803" pitchFamily="18" charset="0"/>
                <a:ea typeface="Times New Roman"/>
              </a:rPr>
              <a:t>L’A.N.A.C</a:t>
            </a:r>
            <a:r>
              <a:rPr lang="it-IT" b="1" u="sng" dirty="0">
                <a:solidFill>
                  <a:srgbClr val="800000"/>
                </a:solidFill>
                <a:latin typeface="Garamond" panose="02020404030301010803" pitchFamily="18" charset="0"/>
                <a:ea typeface="Times New Roman"/>
              </a:rPr>
              <a:t>. : </a:t>
            </a:r>
            <a:r>
              <a:rPr lang="it-IT" b="1" u="sng" dirty="0" smtClean="0">
                <a:solidFill>
                  <a:srgbClr val="800000"/>
                </a:solidFill>
                <a:latin typeface="Garamond" panose="02020404030301010803" pitchFamily="18" charset="0"/>
                <a:ea typeface="Times New Roman"/>
              </a:rPr>
              <a:t>AUTORITÀ </a:t>
            </a:r>
            <a:r>
              <a:rPr lang="it-IT" b="1" u="sng" dirty="0">
                <a:solidFill>
                  <a:srgbClr val="800000"/>
                </a:solidFill>
                <a:latin typeface="Garamond" panose="02020404030301010803" pitchFamily="18" charset="0"/>
                <a:ea typeface="Times New Roman"/>
              </a:rPr>
              <a:t>NAZIONALE ANTICORRUZIONE</a:t>
            </a:r>
            <a:endParaRPr lang="it-IT" dirty="0">
              <a:solidFill>
                <a:srgbClr val="800000"/>
              </a:solidFill>
              <a:latin typeface="Garamond" panose="02020404030301010803" pitchFamily="18" charset="0"/>
              <a:ea typeface="Times New Roman"/>
            </a:endParaRPr>
          </a:p>
          <a:p>
            <a:pPr marL="0" indent="0" algn="ctr">
              <a:spcAft>
                <a:spcPts val="0"/>
              </a:spcAft>
              <a:buNone/>
            </a:pPr>
            <a:endParaRPr lang="it-IT" dirty="0">
              <a:latin typeface="Garamond" panose="02020404030301010803" pitchFamily="18" charset="0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342900" algn="l"/>
              </a:tabLst>
            </a:pPr>
            <a:r>
              <a:rPr lang="it-IT" b="1" dirty="0">
                <a:latin typeface="Garamond" panose="02020404030301010803" pitchFamily="18" charset="0"/>
                <a:ea typeface="Times New Roman"/>
              </a:rPr>
              <a:t>Istituita con L. 190/2012 quale individuazione funzionale della Commissione per la Valutazione, la Trasparenza e l’Integrità delle Amministrazioni Pubbliche ex art. 13 D.lgs. 150/2009.</a:t>
            </a:r>
            <a:endParaRPr lang="it-IT" dirty="0">
              <a:latin typeface="Garamond" panose="02020404030301010803" pitchFamily="18" charset="0"/>
              <a:ea typeface="Times New Roman"/>
            </a:endParaRPr>
          </a:p>
          <a:p>
            <a:pPr lvl="0" algn="just">
              <a:buFont typeface="Symbol"/>
              <a:buChar char=""/>
              <a:tabLst>
                <a:tab pos="342900" algn="l"/>
              </a:tabLst>
            </a:pPr>
            <a:r>
              <a:rPr lang="it-IT" b="1" dirty="0">
                <a:latin typeface="Garamond" panose="02020404030301010803" pitchFamily="18" charset="0"/>
                <a:ea typeface="Times New Roman"/>
              </a:rPr>
              <a:t>Succede all’Autorità per la vigilanza sui contratti pubblici di lavori, servizi e forniture (A.V.C.P.), soppressa proprio per addivenire alla creazione di un unico soggetto garante della prevenzione anticorruzione.</a:t>
            </a:r>
            <a:endParaRPr lang="it-IT" dirty="0">
              <a:latin typeface="Garamond" panose="02020404030301010803" pitchFamily="18" charset="0"/>
              <a:ea typeface="Times New Roman"/>
            </a:endParaRPr>
          </a:p>
          <a:p>
            <a:endParaRPr lang="it-IT" dirty="0" smtClean="0">
              <a:effectLst/>
              <a:latin typeface="Garamond" panose="02020404030301010803" pitchFamily="18" charset="0"/>
              <a:ea typeface="ＭＳ 明朝"/>
              <a:cs typeface="Helvetica"/>
            </a:endParaRPr>
          </a:p>
          <a:p>
            <a:endParaRPr lang="it-IT" dirty="0" smtClean="0">
              <a:effectLst/>
              <a:latin typeface="Cambria"/>
              <a:ea typeface="ＭＳ 明朝"/>
              <a:cs typeface="Times New Roman"/>
            </a:endParaRPr>
          </a:p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414569" y="6139121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1F497D"/>
                </a:solidFill>
              </a:rPr>
              <a:t>Avv. Carmine Roberto</a:t>
            </a:r>
            <a:endParaRPr lang="it-IT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909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73814"/>
            <a:ext cx="8229600" cy="5452349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spcAft>
                <a:spcPts val="0"/>
              </a:spcAft>
              <a:buNone/>
              <a:tabLst>
                <a:tab pos="342900" algn="l"/>
              </a:tabLst>
            </a:pPr>
            <a:r>
              <a:rPr lang="it-IT" sz="4400" b="1" u="sng" dirty="0">
                <a:latin typeface="Garamond" panose="02020404030301010803" pitchFamily="18" charset="0"/>
                <a:ea typeface="Times New Roman"/>
              </a:rPr>
              <a:t>FUNZIONI</a:t>
            </a:r>
            <a:r>
              <a:rPr lang="it-IT" sz="3800" b="1" u="sng" dirty="0" smtClean="0">
                <a:latin typeface="Garamond" panose="02020404030301010803" pitchFamily="18" charset="0"/>
                <a:ea typeface="Times New Roman"/>
              </a:rPr>
              <a:t>:</a:t>
            </a:r>
          </a:p>
          <a:p>
            <a:pPr marL="0" indent="0" algn="just">
              <a:spcAft>
                <a:spcPts val="0"/>
              </a:spcAft>
              <a:buNone/>
              <a:tabLst>
                <a:tab pos="342900" algn="l"/>
              </a:tabLst>
            </a:pPr>
            <a:endParaRPr lang="it-IT" sz="3800" dirty="0">
              <a:latin typeface="Garamond" panose="02020404030301010803" pitchFamily="18" charset="0"/>
              <a:ea typeface="Times New Roman"/>
            </a:endParaRPr>
          </a:p>
          <a:p>
            <a:pPr algn="just">
              <a:spcAft>
                <a:spcPts val="0"/>
              </a:spcAft>
              <a:tabLst>
                <a:tab pos="342900" algn="l"/>
              </a:tabLst>
            </a:pPr>
            <a:r>
              <a:rPr lang="it-IT" sz="3800" dirty="0">
                <a:latin typeface="Garamond" panose="02020404030301010803" pitchFamily="18" charset="0"/>
                <a:ea typeface="Times New Roman"/>
              </a:rPr>
              <a:t>a) collabora con i paritetici organismi stranieri, con le organizzazioni regionali ed internazionali competenti;</a:t>
            </a:r>
          </a:p>
          <a:p>
            <a:pPr algn="just">
              <a:spcAft>
                <a:spcPts val="0"/>
              </a:spcAft>
              <a:tabLst>
                <a:tab pos="342900" algn="l"/>
              </a:tabLst>
            </a:pPr>
            <a:r>
              <a:rPr lang="it-IT" sz="3800" dirty="0">
                <a:latin typeface="Garamond" panose="02020404030301010803" pitchFamily="18" charset="0"/>
                <a:ea typeface="Times New Roman"/>
              </a:rPr>
              <a:t>b) adotta il Piano nazionale anticorruzione ai sensi del comma 2-bis (1);</a:t>
            </a:r>
          </a:p>
          <a:p>
            <a:pPr algn="just">
              <a:spcAft>
                <a:spcPts val="0"/>
              </a:spcAft>
              <a:tabLst>
                <a:tab pos="342900" algn="l"/>
              </a:tabLst>
            </a:pPr>
            <a:r>
              <a:rPr lang="it-IT" sz="3800" dirty="0">
                <a:latin typeface="Garamond" panose="02020404030301010803" pitchFamily="18" charset="0"/>
                <a:ea typeface="Times New Roman"/>
              </a:rPr>
              <a:t>c) analizza le cause e i fattori della corruzione e individua gli interventi che ne possono favorire la prevenzione e il contrasto;</a:t>
            </a:r>
          </a:p>
          <a:p>
            <a:pPr algn="just">
              <a:spcAft>
                <a:spcPts val="0"/>
              </a:spcAft>
              <a:tabLst>
                <a:tab pos="342900" algn="l"/>
              </a:tabLst>
            </a:pPr>
            <a:r>
              <a:rPr lang="it-IT" sz="3800" dirty="0">
                <a:latin typeface="Garamond" panose="02020404030301010803" pitchFamily="18" charset="0"/>
                <a:ea typeface="Times New Roman"/>
              </a:rPr>
              <a:t>d) esprime parere obbligatorio sugli atti di direttiva e di indirizzo, nonché sulle circolari del Ministro per la pubblica amministrazione e la semplificazione in materia di conformità di atti e comportamenti dei funzionari pubblici alla legge, ai codici di comportamento e ai contratti, collettivi e individuali, regolanti il rapporto di lavoro pubblico (2).</a:t>
            </a:r>
          </a:p>
          <a:p>
            <a:pPr algn="just">
              <a:spcAft>
                <a:spcPts val="0"/>
              </a:spcAft>
              <a:tabLst>
                <a:tab pos="342900" algn="l"/>
              </a:tabLst>
            </a:pPr>
            <a:r>
              <a:rPr lang="it-IT" sz="3800" dirty="0">
                <a:latin typeface="Garamond" panose="02020404030301010803" pitchFamily="18" charset="0"/>
                <a:ea typeface="Times New Roman"/>
              </a:rPr>
              <a:t>e) esprime pareri facoltativi in materia di autorizzazioni, di cui all'articolo 53 del d.lgs. 30 marzo 2001, n.165, e successive modificazioni, allo svolgimento di incarichi esterni da parte dei dirigenti amministrativi dello Stato e degli enti pubblici nazionali, con particolare riferimento all'applicazione del comma 16-ter, introdotto dal comma 42, lettera l), del presente articolo;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414569" y="6139121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1F497D"/>
                </a:solidFill>
              </a:rPr>
              <a:t>Avv. Carmine Roberto</a:t>
            </a:r>
            <a:endParaRPr lang="it-IT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556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88740"/>
            <a:ext cx="8229600" cy="5737424"/>
          </a:xfrm>
        </p:spPr>
        <p:txBody>
          <a:bodyPr>
            <a:normAutofit fontScale="92500" lnSpcReduction="20000"/>
          </a:bodyPr>
          <a:lstStyle/>
          <a:p>
            <a:pPr algn="just">
              <a:spcAft>
                <a:spcPts val="0"/>
              </a:spcAft>
              <a:tabLst>
                <a:tab pos="342900" algn="l"/>
              </a:tabLst>
            </a:pPr>
            <a:r>
              <a:rPr lang="it-IT" sz="2900" dirty="0" err="1">
                <a:latin typeface="Garamond" panose="02020404030301010803" pitchFamily="18" charset="0"/>
                <a:ea typeface="Times New Roman"/>
              </a:rPr>
              <a:t>f</a:t>
            </a:r>
            <a:r>
              <a:rPr lang="it-IT" sz="2900" dirty="0">
                <a:latin typeface="Garamond" panose="02020404030301010803" pitchFamily="18" charset="0"/>
                <a:ea typeface="Times New Roman"/>
              </a:rPr>
              <a:t>) esercita la vigilanza e il controllo sull'effettiva applicazione e sull'efficacia delle misure adottate dalle pubbliche amministrazioni ai sensi dei commi 4 e 5 del presente articolo e sul rispetto delle regole sulla trasparenza dell'attività amministrativa previste dai commi da 15 a 36 del presente articolo e dalle altre disposizioni vigenti;</a:t>
            </a:r>
          </a:p>
          <a:p>
            <a:pPr algn="just">
              <a:spcAft>
                <a:spcPts val="0"/>
              </a:spcAft>
              <a:tabLst>
                <a:tab pos="342900" algn="l"/>
              </a:tabLst>
            </a:pPr>
            <a:r>
              <a:rPr lang="it-IT" sz="2900" dirty="0" err="1">
                <a:latin typeface="Garamond" panose="02020404030301010803" pitchFamily="18" charset="0"/>
                <a:ea typeface="Times New Roman"/>
              </a:rPr>
              <a:t>f</a:t>
            </a:r>
            <a:r>
              <a:rPr lang="it-IT" sz="2900" dirty="0">
                <a:latin typeface="Garamond" panose="02020404030301010803" pitchFamily="18" charset="0"/>
                <a:ea typeface="Times New Roman"/>
              </a:rPr>
              <a:t>-bis) esercita la vigilanza e il controllo sui contratti di cui agli articoli 17 e seguenti del codice dei contratti pubblici relativi a lavori, servizi e forniture, di cui al decreto legislativo 12 aprile 2006, n. 163 (3).</a:t>
            </a:r>
          </a:p>
          <a:p>
            <a:pPr algn="just">
              <a:spcAft>
                <a:spcPts val="0"/>
              </a:spcAft>
              <a:tabLst>
                <a:tab pos="342900" algn="l"/>
              </a:tabLst>
            </a:pPr>
            <a:r>
              <a:rPr lang="it-IT" sz="2900" dirty="0">
                <a:latin typeface="Garamond" panose="02020404030301010803" pitchFamily="18" charset="0"/>
                <a:ea typeface="Times New Roman"/>
              </a:rPr>
              <a:t>g) riferisce al Parlamento, presentando una relazione entro il 31 dicembre di ciascun anno, sull'attività' di contrasto della corruzione e dell'illegalità' nella pubblica amministrazione e sull'efficacia delle disposizioni vigenti in materia. </a:t>
            </a:r>
          </a:p>
          <a:p>
            <a:pPr marL="914400" lvl="2" indent="0">
              <a:buNone/>
            </a:pPr>
            <a:endParaRPr lang="it-IT" sz="3100" dirty="0">
              <a:latin typeface="Garamond" panose="02020404030301010803" pitchFamily="18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414569" y="6139121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1F497D"/>
                </a:solidFill>
              </a:rPr>
              <a:t>Avv. Carmine Roberto</a:t>
            </a:r>
            <a:endParaRPr lang="it-IT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9087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48282"/>
            <a:ext cx="8229600" cy="117389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b="1" u="sng" dirty="0" smtClean="0">
                <a:latin typeface="Garamond"/>
                <a:ea typeface="Calibri"/>
                <a:cs typeface="Times New Roman"/>
              </a:rPr>
              <a:t/>
            </a:r>
            <a:br>
              <a:rPr lang="it-IT" sz="1800" b="1" u="sng" dirty="0" smtClean="0">
                <a:latin typeface="Garamond"/>
                <a:ea typeface="Calibri"/>
                <a:cs typeface="Times New Roman"/>
              </a:rPr>
            </a:br>
            <a:r>
              <a:rPr lang="it-IT" sz="2400" b="1" u="sng" dirty="0" smtClean="0">
                <a:latin typeface="Garamond"/>
                <a:ea typeface="Calibri"/>
                <a:cs typeface="Times New Roman"/>
              </a:rPr>
              <a:t>LA </a:t>
            </a:r>
            <a:r>
              <a:rPr lang="it-IT" sz="2400" b="1" u="sng" dirty="0">
                <a:latin typeface="Garamond"/>
                <a:ea typeface="Calibri"/>
                <a:cs typeface="Times New Roman"/>
              </a:rPr>
              <a:t>DELIBERA A.N.A.C. </a:t>
            </a:r>
            <a:r>
              <a:rPr lang="it-IT" sz="2400" b="1" u="sng" dirty="0" smtClean="0">
                <a:latin typeface="Garamond"/>
                <a:ea typeface="Calibri"/>
                <a:cs typeface="Times New Roman"/>
              </a:rPr>
              <a:t>831/2016 PARTE </a:t>
            </a:r>
            <a:r>
              <a:rPr lang="it-IT" sz="2400" b="1" u="sng" dirty="0">
                <a:latin typeface="Garamond"/>
                <a:ea typeface="Calibri"/>
                <a:cs typeface="Times New Roman"/>
              </a:rPr>
              <a:t>GENERALE</a:t>
            </a:r>
            <a:r>
              <a:rPr lang="it-IT" sz="2000" dirty="0">
                <a:ea typeface="Calibri"/>
                <a:cs typeface="Times New Roman"/>
              </a:rPr>
              <a:t/>
            </a:r>
            <a:br>
              <a:rPr lang="it-IT" sz="2000" dirty="0">
                <a:ea typeface="Calibri"/>
                <a:cs typeface="Times New Roman"/>
              </a:rPr>
            </a:br>
            <a:endParaRPr lang="it-IT" sz="2000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457200" y="1136822"/>
            <a:ext cx="8229600" cy="5474043"/>
          </a:xfrm>
        </p:spPr>
        <p:txBody>
          <a:bodyPr>
            <a:noAutofit/>
          </a:bodyPr>
          <a:lstStyle/>
          <a:p>
            <a:pPr lvl="0" algn="just"/>
            <a:r>
              <a:rPr lang="it-IT" sz="1800" b="1" dirty="0">
                <a:latin typeface="Garamond" panose="02020404030301010803" pitchFamily="18" charset="0"/>
              </a:rPr>
              <a:t>L’A.N.A.C., NEL CONTESTO NORMATIVO ESISTENTE, SPECIE D.LGS. 50 E 97/2016, ADOTTA IL P.N.A. PER ORIENTARE I P.T.P.C. DELLE P.A.;</a:t>
            </a:r>
            <a:endParaRPr lang="it-IT" sz="1800" dirty="0">
              <a:latin typeface="Garamond" panose="02020404030301010803" pitchFamily="18" charset="0"/>
            </a:endParaRPr>
          </a:p>
          <a:p>
            <a:pPr lvl="0" algn="just"/>
            <a:r>
              <a:rPr lang="it-IT" sz="1800" b="1" dirty="0">
                <a:latin typeface="Garamond" panose="02020404030301010803" pitchFamily="18" charset="0"/>
              </a:rPr>
              <a:t>IL PROCEDIMENTO: LO ADOTTA L’A.N.A.C. SENTITO IL COMITATO INTERMINISTERIALE EX D.P.C.M. 16/01/2013 E LA CONFERENZA UNIFICATA EX ART. 8 COMMA 1 D.LGS. 281/1997; L’ADOZIONE PRELIMINARE A SEGUITO DELLA SEDUTA DEL CONSIGLIO DELL’A.N.A.C. DEL 18/05/2016, CONSULTAZIONE PUBBLICA APERTA PER OSSERVAZIONI E PROPOSTE : 48 I CONTRIBUTI PERVENUTI, 52 I SOGGETTI ISTITUZIONALI COINVOLTI; </a:t>
            </a:r>
            <a:endParaRPr lang="it-IT" sz="1800" dirty="0">
              <a:latin typeface="Garamond" panose="02020404030301010803" pitchFamily="18" charset="0"/>
            </a:endParaRPr>
          </a:p>
          <a:p>
            <a:pPr lvl="0" algn="just"/>
            <a:r>
              <a:rPr lang="it-IT" sz="1800" b="1" dirty="0">
                <a:latin typeface="Garamond" panose="02020404030301010803" pitchFamily="18" charset="0"/>
              </a:rPr>
              <a:t>ATTO GENERALE DI INDIRIZZO RIVOLTO A TUTTE LE AMMINISTRAZIONI CHE ADOTTANO UN P.T.P.C.;</a:t>
            </a:r>
            <a:endParaRPr lang="it-IT" sz="1800" dirty="0">
              <a:latin typeface="Garamond" panose="02020404030301010803" pitchFamily="18" charset="0"/>
            </a:endParaRPr>
          </a:p>
          <a:p>
            <a:pPr lvl="0" algn="just"/>
            <a:r>
              <a:rPr lang="it-IT" sz="1800" b="1" dirty="0">
                <a:latin typeface="Garamond" panose="02020404030301010803" pitchFamily="18" charset="0"/>
              </a:rPr>
              <a:t>POTERE DI VIGILANZA A.N.A.C. SULLA QUALITA’ DEI PIANI ADOTTATI DALLE </a:t>
            </a:r>
            <a:r>
              <a:rPr lang="it-IT" sz="1800" b="1" dirty="0" smtClean="0">
                <a:latin typeface="Garamond" panose="02020404030301010803" pitchFamily="18" charset="0"/>
              </a:rPr>
              <a:t>P.A., POTERI </a:t>
            </a:r>
            <a:r>
              <a:rPr lang="it-IT" sz="1800" b="1" dirty="0">
                <a:latin typeface="Garamond" panose="02020404030301010803" pitchFamily="18" charset="0"/>
              </a:rPr>
              <a:t>SANZIONATORI PER MANCATA ADOZIONE </a:t>
            </a:r>
            <a:r>
              <a:rPr lang="it-IT" sz="1800" b="1" dirty="0" smtClean="0">
                <a:latin typeface="Garamond" panose="02020404030301010803" pitchFamily="18" charset="0"/>
              </a:rPr>
              <a:t>P.T.P.C</a:t>
            </a:r>
            <a:r>
              <a:rPr lang="it-IT" sz="1800" b="1" dirty="0">
                <a:latin typeface="Garamond" panose="02020404030301010803" pitchFamily="18" charset="0"/>
              </a:rPr>
              <a:t>. (ARTT. 1 CO. </a:t>
            </a:r>
            <a:r>
              <a:rPr lang="it-IT" sz="1800" b="1" dirty="0" smtClean="0">
                <a:latin typeface="Garamond" panose="02020404030301010803" pitchFamily="18" charset="0"/>
              </a:rPr>
              <a:t>2-3 </a:t>
            </a:r>
            <a:r>
              <a:rPr lang="it-IT" sz="1800" b="1" dirty="0">
                <a:latin typeface="Garamond" panose="02020404030301010803" pitchFamily="18" charset="0"/>
              </a:rPr>
              <a:t>L. </a:t>
            </a:r>
            <a:r>
              <a:rPr lang="it-IT" sz="1800" b="1" dirty="0" smtClean="0">
                <a:latin typeface="Garamond" panose="02020404030301010803" pitchFamily="18" charset="0"/>
              </a:rPr>
              <a:t>190/2012, 9 </a:t>
            </a:r>
            <a:r>
              <a:rPr lang="it-IT" sz="1800" b="1" dirty="0">
                <a:latin typeface="Garamond" panose="02020404030301010803" pitchFamily="18" charset="0"/>
              </a:rPr>
              <a:t>CO. 5 D.L. 90/2014);</a:t>
            </a:r>
            <a:endParaRPr lang="it-IT" sz="1800" dirty="0">
              <a:latin typeface="Garamond" panose="02020404030301010803" pitchFamily="18" charset="0"/>
            </a:endParaRPr>
          </a:p>
          <a:p>
            <a:pPr lvl="0" algn="just"/>
            <a:r>
              <a:rPr lang="it-IT" sz="1800" b="1" dirty="0">
                <a:latin typeface="Garamond" panose="02020404030301010803" pitchFamily="18" charset="0"/>
              </a:rPr>
              <a:t>SEMPLIFICAZIONE DEGLI ADEMPIMENTI, P.T.P.C.T. E MODULABILITA’ DELLE ATTIVITA’ PER CARATTERI ORGANIZZATIVI E DECISIONALI DELLE P.A.;</a:t>
            </a:r>
            <a:endParaRPr lang="it-IT" sz="1800" dirty="0">
              <a:latin typeface="Garamond" panose="02020404030301010803" pitchFamily="18" charset="0"/>
            </a:endParaRPr>
          </a:p>
          <a:p>
            <a:pPr lvl="0" algn="just"/>
            <a:r>
              <a:rPr lang="it-IT" sz="1800" b="1" dirty="0">
                <a:latin typeface="Garamond" panose="02020404030301010803" pitchFamily="18" charset="0"/>
              </a:rPr>
              <a:t>PROMUOVERE L’ADOZIONE DI MISURE DI PREVENZIONE DELLA CORRUZIONE SENZA IMPORRE SOLUZIONI UNIFORMI</a:t>
            </a:r>
            <a:r>
              <a:rPr lang="it-IT" sz="1800" b="1" dirty="0" smtClean="0">
                <a:latin typeface="Garamond" panose="02020404030301010803" pitchFamily="18" charset="0"/>
              </a:rPr>
              <a:t>;</a:t>
            </a:r>
            <a:endParaRPr lang="it-IT" sz="18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659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8346" y="611659"/>
            <a:ext cx="8229600" cy="5826211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it-IT" b="1" dirty="0">
                <a:latin typeface="Garamond" panose="02020404030301010803" pitchFamily="18" charset="0"/>
              </a:rPr>
              <a:t>LA PARTECIPAZIONE SU DIVERSI TAVOLI DI LAVORO: AMMINISTRAZIONI LOCALI, ORDINI PROFESSIONALI, SOCIETA’ CIVILE E P.A. INTERESSATE;</a:t>
            </a:r>
            <a:endParaRPr lang="it-IT" dirty="0">
              <a:latin typeface="Garamond" panose="02020404030301010803" pitchFamily="18" charset="0"/>
            </a:endParaRPr>
          </a:p>
          <a:p>
            <a:pPr lvl="0"/>
            <a:r>
              <a:rPr lang="it-IT" b="1" dirty="0">
                <a:latin typeface="Garamond" panose="02020404030301010803" pitchFamily="18" charset="0"/>
              </a:rPr>
              <a:t>MISURE PIU’ ARTICOLATE E DIFFERENZIATE PER SETTORI DI P.A.;</a:t>
            </a:r>
            <a:endParaRPr lang="it-IT" dirty="0">
              <a:latin typeface="Garamond" panose="02020404030301010803" pitchFamily="18" charset="0"/>
            </a:endParaRPr>
          </a:p>
          <a:p>
            <a:pPr lvl="0"/>
            <a:r>
              <a:rPr lang="it-IT" b="1" dirty="0">
                <a:latin typeface="Garamond" panose="02020404030301010803" pitchFamily="18" charset="0"/>
              </a:rPr>
              <a:t>LE NOVITA’ RISPETTO AL P.N.A. DEL 2013: APPROFONDIMENTO DI TEMI SPECIFICI NON ANCORA TRATTATI CON ORIZZONTE RIVOLTO AGLI ADEMPIMENTI INTERNAZIONALI CUI L’ITALIA E’ CHIAMATA (CON O.N.U., G20, </a:t>
            </a:r>
            <a:r>
              <a:rPr lang="it-IT" b="1" dirty="0" smtClean="0">
                <a:latin typeface="Garamond" panose="02020404030301010803" pitchFamily="18" charset="0"/>
              </a:rPr>
              <a:t>CONSIGLIO </a:t>
            </a:r>
            <a:r>
              <a:rPr lang="it-IT" b="1" dirty="0">
                <a:latin typeface="Garamond" panose="02020404030301010803" pitchFamily="18" charset="0"/>
              </a:rPr>
              <a:t>D’EUROPA E U.E.);    </a:t>
            </a:r>
            <a:endParaRPr lang="it-IT" dirty="0">
              <a:latin typeface="Garamond" panose="02020404030301010803" pitchFamily="18" charset="0"/>
            </a:endParaRPr>
          </a:p>
          <a:p>
            <a:pPr lvl="0"/>
            <a:r>
              <a:rPr lang="it-IT" b="1" dirty="0">
                <a:latin typeface="Garamond" panose="02020404030301010803" pitchFamily="18" charset="0"/>
              </a:rPr>
              <a:t>IL PUNTO DI PARTENZA E’ LA VALUTAZIONE DEI PTPC 2016/2018: TANTE LE P.A. CHE AD APRILE 2016 NON LO HANNO ADOTTATO SU UN CAMPIONE DI 198 AMMINISTRAZIONI ESAMINATE;</a:t>
            </a:r>
            <a:endParaRPr lang="it-IT" dirty="0">
              <a:latin typeface="Garamond" panose="02020404030301010803" pitchFamily="18" charset="0"/>
            </a:endParaRPr>
          </a:p>
          <a:p>
            <a:pPr lvl="0"/>
            <a:r>
              <a:rPr lang="it-IT" b="1" dirty="0">
                <a:latin typeface="Garamond" panose="02020404030301010803" pitchFamily="18" charset="0"/>
              </a:rPr>
              <a:t>SUCCESSIVA ANALISI DI RICAMPIONAMENTO SU UN ULTERIORE INSIEME DI 186 P.A. SULLA BASE DI RILIEVI PIU’ QUALITATIVI CHE QUANTITATIVI;</a:t>
            </a:r>
            <a:endParaRPr lang="it-IT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62356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6259"/>
          </a:xfrm>
        </p:spPr>
        <p:txBody>
          <a:bodyPr>
            <a:normAutofit fontScale="90000"/>
          </a:bodyPr>
          <a:lstStyle/>
          <a:p>
            <a:r>
              <a:rPr lang="it-IT" b="1" u="sng" dirty="0" smtClean="0">
                <a:latin typeface="Garamond" panose="02020404030301010803" pitchFamily="18" charset="0"/>
              </a:rPr>
              <a:t/>
            </a:r>
            <a:br>
              <a:rPr lang="it-IT" b="1" u="sng" dirty="0" smtClean="0">
                <a:latin typeface="Garamond" panose="02020404030301010803" pitchFamily="18" charset="0"/>
              </a:rPr>
            </a:br>
            <a:r>
              <a:rPr lang="it-IT" sz="3600" b="1" u="sng" dirty="0" smtClean="0">
                <a:latin typeface="Garamond" panose="02020404030301010803" pitchFamily="18" charset="0"/>
              </a:rPr>
              <a:t>PARTE </a:t>
            </a:r>
            <a:r>
              <a:rPr lang="it-IT" sz="3600" b="1" u="sng" dirty="0">
                <a:latin typeface="Garamond" panose="02020404030301010803" pitchFamily="18" charset="0"/>
              </a:rPr>
              <a:t>SPECIALE</a:t>
            </a:r>
            <a:r>
              <a:rPr lang="it-IT" dirty="0">
                <a:latin typeface="Garamond" panose="02020404030301010803" pitchFamily="18" charset="0"/>
              </a:rPr>
              <a:t/>
            </a:r>
            <a:br>
              <a:rPr lang="it-IT" dirty="0">
                <a:latin typeface="Garamond" panose="02020404030301010803" pitchFamily="18" charset="0"/>
              </a:rPr>
            </a:br>
            <a:endParaRPr lang="it-IT" dirty="0">
              <a:latin typeface="Garamond" panose="02020404030301010803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60389"/>
            <a:ext cx="8229600" cy="5276335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it-IT" sz="3500" b="1" dirty="0">
                <a:latin typeface="Garamond" panose="02020404030301010803" pitchFamily="18" charset="0"/>
              </a:rPr>
              <a:t>APPROFONDIMENTI DEDICATI ALLE DIVERSE P.A. PER TIPOLOGIA E CATEGORIA;</a:t>
            </a:r>
            <a:endParaRPr lang="it-IT" sz="3500" dirty="0">
              <a:latin typeface="Garamond" panose="02020404030301010803" pitchFamily="18" charset="0"/>
            </a:endParaRPr>
          </a:p>
          <a:p>
            <a:pPr lvl="0"/>
            <a:r>
              <a:rPr lang="it-IT" sz="3500" b="1" dirty="0">
                <a:latin typeface="Garamond" panose="02020404030301010803" pitchFamily="18" charset="0"/>
              </a:rPr>
              <a:t>SEZIONE IV DEDICATA ALLE ISTITUZIONI SCOLASTICHE;</a:t>
            </a:r>
            <a:endParaRPr lang="it-IT" sz="3500" dirty="0">
              <a:latin typeface="Garamond" panose="02020404030301010803" pitchFamily="18" charset="0"/>
            </a:endParaRPr>
          </a:p>
          <a:p>
            <a:pPr lvl="0"/>
            <a:r>
              <a:rPr lang="it-IT" sz="3500" b="1" dirty="0">
                <a:latin typeface="Garamond" panose="02020404030301010803" pitchFamily="18" charset="0"/>
              </a:rPr>
              <a:t>RIMANDO ALLE SPECIFICHE LINEE GUIDA EX DELIBERA 430/2016;</a:t>
            </a:r>
            <a:endParaRPr lang="it-IT" sz="3500" dirty="0">
              <a:latin typeface="Garamond" panose="02020404030301010803" pitchFamily="18" charset="0"/>
            </a:endParaRPr>
          </a:p>
          <a:p>
            <a:pPr lvl="0"/>
            <a:r>
              <a:rPr lang="it-IT" sz="3500" b="1" dirty="0">
                <a:latin typeface="Garamond" panose="02020404030301010803" pitchFamily="18" charset="0"/>
              </a:rPr>
              <a:t>L’A.N.A.C. SUGGERISCE L’UNIFICAZIONE ANCHE DELLE FIGURE DEL R.P.C. E DEL R.T. IN CAPO AL DIRETTORE DELL’U.S.R., CON IL COINVOLGIMENTO RESPONSABILE ED ATTIVO DEI D.S. PER L’ATTUAZIONE DELLE MISURE E DEGLI OBBLIGHI DI PUBBLICAZIONE ED IL MONITORAGGIO;</a:t>
            </a:r>
            <a:endParaRPr lang="it-IT" sz="3500" dirty="0">
              <a:latin typeface="Garamond" panose="02020404030301010803" pitchFamily="18" charset="0"/>
            </a:endParaRPr>
          </a:p>
          <a:p>
            <a:pPr lvl="0"/>
            <a:r>
              <a:rPr lang="it-IT" sz="3500" b="1" dirty="0">
                <a:latin typeface="Garamond" panose="02020404030301010803" pitchFamily="18" charset="0"/>
              </a:rPr>
              <a:t>NEI P.T.P.C.T. VA INDICATA LA SEIONE PER I RESPONSABILI DELLA TRASMISSIONE E DELLA PUBBLICAZIONE DI DOCUMENTI, INFORMAZIONI E DATI, EX. ART. 10 COMMA 1 D.LGS. 33/2013 COME MODIFICATO DAL D.LGS. 97/2016.  </a:t>
            </a:r>
            <a:endParaRPr lang="it-IT" sz="3500" dirty="0">
              <a:latin typeface="Garamond" panose="02020404030301010803" pitchFamily="18" charset="0"/>
            </a:endParaRPr>
          </a:p>
          <a:p>
            <a:endParaRPr lang="it-IT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976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100" b="1" u="sng" dirty="0" smtClean="0"/>
              <a:t/>
            </a:r>
            <a:br>
              <a:rPr lang="it-IT" sz="3100" b="1" u="sng" dirty="0" smtClean="0"/>
            </a:br>
            <a:r>
              <a:rPr lang="it-IT" sz="2900" b="1" u="sng" dirty="0" smtClean="0">
                <a:latin typeface="Garamond" panose="02020404030301010803" pitchFamily="18" charset="0"/>
              </a:rPr>
              <a:t>IL </a:t>
            </a:r>
            <a:r>
              <a:rPr lang="it-IT" sz="2900" b="1" u="sng" dirty="0">
                <a:latin typeface="Garamond" panose="02020404030301010803" pitchFamily="18" charset="0"/>
              </a:rPr>
              <a:t>PARERE DEL CONSIGLIO DI STATO SULLE LINEE GUIDA A.N.A.C. (DELIBERA 831/2016)</a:t>
            </a:r>
            <a:r>
              <a:rPr lang="it-IT" sz="2900" dirty="0">
                <a:latin typeface="Garamond" panose="02020404030301010803" pitchFamily="18" charset="0"/>
              </a:rPr>
              <a:t/>
            </a:r>
            <a:br>
              <a:rPr lang="it-IT" sz="2900" dirty="0">
                <a:latin typeface="Garamond" panose="02020404030301010803" pitchFamily="18" charset="0"/>
              </a:rPr>
            </a:br>
            <a:endParaRPr lang="it-IT" sz="2900" dirty="0">
              <a:latin typeface="Garamond" panose="02020404030301010803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31443"/>
          </a:xfrm>
        </p:spPr>
        <p:txBody>
          <a:bodyPr>
            <a:noAutofit/>
          </a:bodyPr>
          <a:lstStyle/>
          <a:p>
            <a:pPr lvl="0" algn="just"/>
            <a:r>
              <a:rPr lang="it-IT" sz="2000" b="1" dirty="0" smtClean="0">
                <a:latin typeface="Garamond" panose="02020404030301010803" pitchFamily="18" charset="0"/>
              </a:rPr>
              <a:t>PARERE 1903/2016 IN </a:t>
            </a:r>
            <a:r>
              <a:rPr lang="it-IT" sz="2000" b="1" dirty="0">
                <a:latin typeface="Garamond" panose="02020404030301010803" pitchFamily="18" charset="0"/>
              </a:rPr>
              <a:t>FUNZIONE CONSULTIVA </a:t>
            </a:r>
            <a:r>
              <a:rPr lang="it-IT" sz="2000" b="1" dirty="0" smtClean="0">
                <a:latin typeface="Garamond" panose="02020404030301010803" pitchFamily="18" charset="0"/>
              </a:rPr>
              <a:t>DAL CONS. STATO </a:t>
            </a:r>
            <a:r>
              <a:rPr lang="it-IT" sz="2000" b="1" dirty="0">
                <a:latin typeface="Garamond" panose="02020404030301010803" pitchFamily="18" charset="0"/>
              </a:rPr>
              <a:t>SU RICHIESTA </a:t>
            </a:r>
            <a:r>
              <a:rPr lang="it-IT" sz="2000" b="1" dirty="0" smtClean="0">
                <a:latin typeface="Garamond" panose="02020404030301010803" pitchFamily="18" charset="0"/>
              </a:rPr>
              <a:t>A.N.A.C</a:t>
            </a:r>
            <a:r>
              <a:rPr lang="it-IT" sz="2000" b="1" dirty="0">
                <a:latin typeface="Garamond" panose="02020404030301010803" pitchFamily="18" charset="0"/>
              </a:rPr>
              <a:t>. (</a:t>
            </a:r>
            <a:r>
              <a:rPr lang="it-IT" sz="2000" b="1" dirty="0" smtClean="0">
                <a:latin typeface="Garamond" panose="02020404030301010803" pitchFamily="18" charset="0"/>
              </a:rPr>
              <a:t>NOTA 04/07/2016);</a:t>
            </a:r>
            <a:endParaRPr lang="it-IT" sz="2000" dirty="0">
              <a:latin typeface="Garamond" panose="02020404030301010803" pitchFamily="18" charset="0"/>
            </a:endParaRPr>
          </a:p>
          <a:p>
            <a:pPr lvl="0" algn="just"/>
            <a:r>
              <a:rPr lang="it-IT" sz="2000" b="1" dirty="0" smtClean="0">
                <a:latin typeface="Garamond" panose="02020404030301010803" pitchFamily="18" charset="0"/>
              </a:rPr>
              <a:t>DI </a:t>
            </a:r>
            <a:r>
              <a:rPr lang="it-IT" sz="2000" b="1" dirty="0">
                <a:latin typeface="Garamond" panose="02020404030301010803" pitchFamily="18" charset="0"/>
              </a:rPr>
              <a:t>PER </a:t>
            </a:r>
            <a:r>
              <a:rPr lang="it-IT" sz="2000" b="1" dirty="0" smtClean="0">
                <a:latin typeface="Garamond" panose="02020404030301010803" pitchFamily="18" charset="0"/>
              </a:rPr>
              <a:t>SE NON </a:t>
            </a:r>
            <a:r>
              <a:rPr lang="it-IT" sz="2000" b="1" dirty="0">
                <a:latin typeface="Garamond" panose="02020404030301010803" pitchFamily="18" charset="0"/>
              </a:rPr>
              <a:t>VINCOLANTE MA </a:t>
            </a:r>
            <a:r>
              <a:rPr lang="it-IT" sz="2000" b="1" dirty="0" smtClean="0">
                <a:latin typeface="Garamond" panose="02020404030301010803" pitchFamily="18" charset="0"/>
              </a:rPr>
              <a:t>FRUTTO </a:t>
            </a:r>
            <a:r>
              <a:rPr lang="it-IT" sz="2000" b="1" dirty="0">
                <a:latin typeface="Garamond" panose="02020404030301010803" pitchFamily="18" charset="0"/>
              </a:rPr>
              <a:t>DELLA FATTIVA COLLABORAZIONE INTERISTITUZIONALE (</a:t>
            </a:r>
            <a:r>
              <a:rPr lang="it-IT" sz="2000" b="1" dirty="0" smtClean="0">
                <a:latin typeface="Garamond" panose="02020404030301010803" pitchFamily="18" charset="0"/>
              </a:rPr>
              <a:t>ART</a:t>
            </a:r>
            <a:r>
              <a:rPr lang="it-IT" sz="2000" b="1" dirty="0">
                <a:latin typeface="Garamond" panose="02020404030301010803" pitchFamily="18" charset="0"/>
              </a:rPr>
              <a:t>. 100 COST</a:t>
            </a:r>
            <a:r>
              <a:rPr lang="it-IT" sz="2000" b="1" dirty="0" smtClean="0">
                <a:latin typeface="Garamond" panose="02020404030301010803" pitchFamily="18" charset="0"/>
              </a:rPr>
              <a:t>.);</a:t>
            </a:r>
            <a:endParaRPr lang="it-IT" sz="2000" dirty="0">
              <a:latin typeface="Garamond" panose="02020404030301010803" pitchFamily="18" charset="0"/>
            </a:endParaRPr>
          </a:p>
          <a:p>
            <a:pPr lvl="0" algn="just"/>
            <a:r>
              <a:rPr lang="it-IT" sz="2000" b="1" dirty="0">
                <a:latin typeface="Garamond" panose="02020404030301010803" pitchFamily="18" charset="0"/>
              </a:rPr>
              <a:t>IL </a:t>
            </a:r>
            <a:r>
              <a:rPr lang="it-IT" sz="2000" b="1" dirty="0" smtClean="0">
                <a:latin typeface="Garamond" panose="02020404030301010803" pitchFamily="18" charset="0"/>
              </a:rPr>
              <a:t>PRINCIPIO: GUARDARE </a:t>
            </a:r>
            <a:r>
              <a:rPr lang="it-IT" sz="2000" b="1" dirty="0">
                <a:latin typeface="Garamond" panose="02020404030301010803" pitchFamily="18" charset="0"/>
              </a:rPr>
              <a:t>OLTRE L’ATTO AMMINISTRATIVO;</a:t>
            </a:r>
            <a:endParaRPr lang="it-IT" sz="2000" dirty="0">
              <a:latin typeface="Garamond" panose="02020404030301010803" pitchFamily="18" charset="0"/>
            </a:endParaRPr>
          </a:p>
          <a:p>
            <a:pPr lvl="0" algn="just"/>
            <a:r>
              <a:rPr lang="it-IT" sz="2000" b="1" dirty="0">
                <a:latin typeface="Garamond" panose="02020404030301010803" pitchFamily="18" charset="0"/>
              </a:rPr>
              <a:t>IN REALTA’ LE LINEE GUIDA PER GLI APPALTI SOTTO SOGLIA NON SONO VINCOLANTI E RIDONDANO IN ATTI AMMINISTRATIVI GENERALI;</a:t>
            </a:r>
            <a:endParaRPr lang="it-IT" sz="2000" dirty="0">
              <a:latin typeface="Garamond" panose="02020404030301010803" pitchFamily="18" charset="0"/>
            </a:endParaRPr>
          </a:p>
          <a:p>
            <a:pPr lvl="0" algn="just"/>
            <a:r>
              <a:rPr lang="it-IT" sz="2000" b="1" dirty="0">
                <a:latin typeface="Garamond" panose="02020404030301010803" pitchFamily="18" charset="0"/>
              </a:rPr>
              <a:t>PRINCIPIO DI LEGALITA’ E FORMA DISCORSIVA: CONFRONTO DIALETTICO TRA SOGGETTI INTERESSATI;</a:t>
            </a:r>
            <a:endParaRPr lang="it-IT" sz="2000" dirty="0">
              <a:latin typeface="Garamond" panose="02020404030301010803" pitchFamily="18" charset="0"/>
            </a:endParaRPr>
          </a:p>
          <a:p>
            <a:pPr lvl="0" algn="just"/>
            <a:r>
              <a:rPr lang="it-IT" sz="2000" b="1" dirty="0">
                <a:latin typeface="Garamond" panose="02020404030301010803" pitchFamily="18" charset="0"/>
              </a:rPr>
              <a:t>SE LE P.A. SI DISCOSTANO DALLE LINEE GUIDA A.N.A.C. ALLORA DEVONO DARNE CONTO CON ADEGUATA MOTIVAZIONE EX ART. 36 D.LGS. 50/2016;</a:t>
            </a:r>
            <a:endParaRPr lang="it-IT" sz="2000" dirty="0">
              <a:latin typeface="Garamond" panose="02020404030301010803" pitchFamily="18" charset="0"/>
            </a:endParaRPr>
          </a:p>
          <a:p>
            <a:pPr algn="just"/>
            <a:endParaRPr lang="it-IT" sz="2200" dirty="0"/>
          </a:p>
        </p:txBody>
      </p:sp>
    </p:spTree>
    <p:extLst>
      <p:ext uri="{BB962C8B-B14F-4D97-AF65-F5344CB8AC3E}">
        <p14:creationId xmlns:p14="http://schemas.microsoft.com/office/powerpoint/2010/main" val="100349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69557"/>
            <a:ext cx="8229600" cy="6042453"/>
          </a:xfrm>
        </p:spPr>
        <p:txBody>
          <a:bodyPr>
            <a:normAutofit fontScale="92500" lnSpcReduction="20000"/>
          </a:bodyPr>
          <a:lstStyle/>
          <a:p>
            <a:pPr lvl="0"/>
            <a:endParaRPr lang="it-IT" sz="3100" b="1" dirty="0" smtClean="0"/>
          </a:p>
          <a:p>
            <a:pPr lvl="0" algn="just"/>
            <a:r>
              <a:rPr lang="it-IT" sz="2900" b="1" dirty="0" smtClean="0">
                <a:latin typeface="Garamond" panose="02020404030301010803" pitchFamily="18" charset="0"/>
              </a:rPr>
              <a:t>MA </a:t>
            </a:r>
            <a:r>
              <a:rPr lang="it-IT" sz="2900" b="1" dirty="0">
                <a:latin typeface="Garamond" panose="02020404030301010803" pitchFamily="18" charset="0"/>
              </a:rPr>
              <a:t>TALE IRRIGIDIMENTO MOTIVAZIONALE POTREBBE CONTRADDIRE LA RATIO DELLA MAGGIOR SEMPLIFICAZIONE PER I CONTRATTI SOTTO LA SOGLIA DI 40.000,00 €;</a:t>
            </a:r>
            <a:endParaRPr lang="it-IT" sz="2900" dirty="0">
              <a:latin typeface="Garamond" panose="02020404030301010803" pitchFamily="18" charset="0"/>
            </a:endParaRPr>
          </a:p>
          <a:p>
            <a:pPr lvl="0" algn="just"/>
            <a:r>
              <a:rPr lang="it-IT" sz="2900" b="1" dirty="0">
                <a:latin typeface="Garamond" panose="02020404030301010803" pitchFamily="18" charset="0"/>
              </a:rPr>
              <a:t>IL CONSIGLIO DI STATO CONSIGLIA CHE LA MOTIVAZIONE DETTAGLIATA RIGUARDI LA FASE DELLA SCELTA DELL’AGGIUDICATARIO E NON </a:t>
            </a:r>
            <a:r>
              <a:rPr lang="it-IT" sz="2900" b="1" dirty="0" smtClean="0">
                <a:latin typeface="Garamond" panose="02020404030301010803" pitchFamily="18" charset="0"/>
              </a:rPr>
              <a:t>LA FASE </a:t>
            </a:r>
            <a:r>
              <a:rPr lang="it-IT" sz="2900" b="1" dirty="0">
                <a:latin typeface="Garamond" panose="02020404030301010803" pitchFamily="18" charset="0"/>
              </a:rPr>
              <a:t>DELLA STAZIONE APPALTANTE PER I CONTRATTI DI MODESTO IMPORTO;</a:t>
            </a:r>
            <a:endParaRPr lang="it-IT" sz="2900" dirty="0">
              <a:latin typeface="Garamond" panose="02020404030301010803" pitchFamily="18" charset="0"/>
            </a:endParaRPr>
          </a:p>
          <a:p>
            <a:pPr lvl="0" algn="just"/>
            <a:r>
              <a:rPr lang="it-IT" sz="2900" b="1" dirty="0">
                <a:latin typeface="Garamond" panose="02020404030301010803" pitchFamily="18" charset="0"/>
              </a:rPr>
              <a:t>CONFINARE ALL’ECCEZIONALITA’ I CASI DI RIAFFIDAMEENTO DIRETTO DELL’APPALTO AL SOGGETTO USCENTE: FAVORIRE IL PRINCIPIO DI ROTAZIONE ED ESTIRPARE LA PIAGA DELLA CORRUZIONE DAI PICCOLI AMBITI IN CUI FACILMENTE SI ANNIDA.</a:t>
            </a:r>
            <a:endParaRPr lang="it-IT" sz="2900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32023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01698"/>
            <a:ext cx="8229600" cy="5724466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50000"/>
              </a:lnSpc>
              <a:spcAft>
                <a:spcPts val="1000"/>
              </a:spcAft>
              <a:buNone/>
            </a:pPr>
            <a:r>
              <a:rPr lang="it-IT" b="1" u="sng" dirty="0" smtClean="0">
                <a:latin typeface="Garamond" panose="02020404030301010803" pitchFamily="18" charset="0"/>
                <a:cs typeface="Times New Roman"/>
              </a:rPr>
              <a:t>LEZIONE 1 – 24.03.2017 – 10:00-13:30</a:t>
            </a:r>
            <a:endParaRPr lang="it-IT" b="1" i="1" u="sng" dirty="0" smtClean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1000"/>
              </a:spcAft>
              <a:buNone/>
            </a:pPr>
            <a:r>
              <a:rPr lang="it-IT" b="1" i="1" dirty="0" smtClean="0">
                <a:latin typeface="Garamond" panose="02020404030301010803" pitchFamily="18" charset="0"/>
                <a:ea typeface="Calibri"/>
                <a:cs typeface="Times New Roman"/>
              </a:rPr>
              <a:t> </a:t>
            </a:r>
            <a:r>
              <a:rPr lang="it-IT" b="1" i="1" dirty="0">
                <a:latin typeface="Garamond" panose="02020404030301010803" pitchFamily="18" charset="0"/>
                <a:ea typeface="Calibri"/>
                <a:cs typeface="Times New Roman"/>
              </a:rPr>
              <a:t>prima </a:t>
            </a:r>
            <a:r>
              <a:rPr lang="it-IT" b="1" i="1" dirty="0" smtClean="0">
                <a:latin typeface="Garamond" panose="02020404030301010803" pitchFamily="18" charset="0"/>
                <a:ea typeface="Calibri"/>
                <a:cs typeface="Times New Roman"/>
              </a:rPr>
              <a:t>parte - </a:t>
            </a:r>
            <a:r>
              <a:rPr lang="it-IT" sz="2900" b="1" i="1" dirty="0" smtClean="0">
                <a:latin typeface="Garamond" panose="02020404030301010803" pitchFamily="18" charset="0"/>
                <a:ea typeface="Calibri"/>
                <a:cs typeface="Times New Roman"/>
              </a:rPr>
              <a:t>10</a:t>
            </a:r>
            <a:r>
              <a:rPr lang="it-IT" sz="2900" b="1" i="1" dirty="0">
                <a:latin typeface="Garamond" panose="02020404030301010803" pitchFamily="18" charset="0"/>
                <a:ea typeface="Calibri"/>
                <a:cs typeface="Times New Roman"/>
              </a:rPr>
              <a:t>:00-11:30</a:t>
            </a:r>
            <a:endParaRPr lang="it-IT" sz="29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Wingdings"/>
              <a:buChar char=""/>
            </a:pPr>
            <a:r>
              <a:rPr lang="it-IT" dirty="0">
                <a:latin typeface="Garamond" panose="02020404030301010803" pitchFamily="18" charset="0"/>
                <a:ea typeface="Calibri"/>
                <a:cs typeface="Times New Roman"/>
              </a:rPr>
              <a:t>Introduzione</a:t>
            </a:r>
          </a:p>
          <a:p>
            <a:pPr lvl="0" algn="just">
              <a:lnSpc>
                <a:spcPct val="150000"/>
              </a:lnSpc>
              <a:buFont typeface="Wingdings"/>
              <a:buChar char=""/>
            </a:pPr>
            <a:r>
              <a:rPr lang="it-IT" dirty="0">
                <a:latin typeface="Garamond" panose="02020404030301010803" pitchFamily="18" charset="0"/>
                <a:ea typeface="Calibri"/>
                <a:cs typeface="Times New Roman"/>
              </a:rPr>
              <a:t>Definizione socio-giuridica di corruzione; art. 318 e ss. c.p. e differenza con la concussione (317 c.p.) </a:t>
            </a:r>
          </a:p>
          <a:p>
            <a:pPr lvl="0" algn="just">
              <a:lnSpc>
                <a:spcPct val="150000"/>
              </a:lnSpc>
              <a:buFont typeface="Wingdings"/>
              <a:buChar char=""/>
            </a:pPr>
            <a:r>
              <a:rPr lang="it-IT" dirty="0">
                <a:latin typeface="Garamond" panose="02020404030301010803" pitchFamily="18" charset="0"/>
                <a:ea typeface="Calibri"/>
                <a:cs typeface="Times New Roman"/>
              </a:rPr>
              <a:t>Contesto geografico nazionale ed internazionale</a:t>
            </a:r>
          </a:p>
          <a:p>
            <a:pPr lvl="0" algn="just">
              <a:lnSpc>
                <a:spcPct val="150000"/>
              </a:lnSpc>
              <a:spcAft>
                <a:spcPts val="1000"/>
              </a:spcAft>
              <a:buFont typeface="Wingdings"/>
              <a:buChar char=""/>
            </a:pPr>
            <a:r>
              <a:rPr lang="it-IT" dirty="0">
                <a:latin typeface="Garamond" panose="02020404030301010803" pitchFamily="18" charset="0"/>
                <a:ea typeface="Calibri"/>
                <a:cs typeface="Times New Roman"/>
              </a:rPr>
              <a:t>Il sistema delle fonti: la Costituzione (artt. 2; 3; 27; 28; 34; 35; 36; 97; 98), il tessuto normativo delle leggi ordinarie, piani nazionali anticorruzione e soft law.</a:t>
            </a:r>
          </a:p>
          <a:p>
            <a:pPr marL="0" indent="0">
              <a:buNone/>
            </a:pPr>
            <a:endParaRPr lang="is-IS" dirty="0" smtClean="0">
              <a:solidFill>
                <a:srgbClr val="00000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414569" y="6139121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1F497D"/>
                </a:solidFill>
              </a:rPr>
              <a:t>Avv. Carmine Roberto</a:t>
            </a:r>
            <a:endParaRPr lang="it-IT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74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8681"/>
          </a:xfrm>
        </p:spPr>
        <p:txBody>
          <a:bodyPr>
            <a:normAutofit fontScale="90000"/>
          </a:bodyPr>
          <a:lstStyle/>
          <a:p>
            <a:r>
              <a:rPr lang="it-IT" sz="2700" b="1" u="sng" dirty="0" smtClean="0"/>
              <a:t/>
            </a:r>
            <a:br>
              <a:rPr lang="it-IT" sz="2700" b="1" u="sng" dirty="0" smtClean="0"/>
            </a:br>
            <a:r>
              <a:rPr lang="it-IT" sz="2700" b="1" u="sng" dirty="0" smtClean="0">
                <a:latin typeface="Garamond" panose="02020404030301010803" pitchFamily="18" charset="0"/>
              </a:rPr>
              <a:t>ANAC </a:t>
            </a:r>
            <a:r>
              <a:rPr lang="it-IT" sz="2700" b="1" u="sng" dirty="0">
                <a:latin typeface="Garamond" panose="02020404030301010803" pitchFamily="18" charset="0"/>
              </a:rPr>
              <a:t>E PRECONTENZIOSO: IL REG. 05/10/2016 PER I PARERI EX ART. 211 D.LGS. 50/2016</a:t>
            </a:r>
            <a:r>
              <a:rPr lang="it-IT" dirty="0">
                <a:latin typeface="Garamond" panose="02020404030301010803" pitchFamily="18" charset="0"/>
              </a:rPr>
              <a:t/>
            </a:r>
            <a:br>
              <a:rPr lang="it-IT" dirty="0">
                <a:latin typeface="Garamond" panose="02020404030301010803" pitchFamily="18" charset="0"/>
              </a:rPr>
            </a:br>
            <a:endParaRPr lang="it-IT" dirty="0">
              <a:latin typeface="Garamond" panose="02020404030301010803" pitchFamily="18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23320"/>
            <a:ext cx="8229600" cy="5399902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it-IT" sz="2900" b="1" dirty="0">
                <a:latin typeface="Garamond" panose="02020404030301010803" pitchFamily="18" charset="0"/>
              </a:rPr>
              <a:t>LA FINALITA’ E’ LA COMPOSIZIONE DELLE QUESTIONI CONTROVERSE SORTE IN SEDE DI GARA INNANZI AD UN ORGANO ESPERTO ED IMPARZIALE;</a:t>
            </a:r>
            <a:endParaRPr lang="it-IT" sz="2900" dirty="0">
              <a:latin typeface="Garamond" panose="02020404030301010803" pitchFamily="18" charset="0"/>
            </a:endParaRPr>
          </a:p>
          <a:p>
            <a:pPr lvl="0"/>
            <a:r>
              <a:rPr lang="it-IT" sz="2900" b="1" dirty="0">
                <a:latin typeface="Garamond" panose="02020404030301010803" pitchFamily="18" charset="0"/>
              </a:rPr>
              <a:t>ART. 2 POSSONO RICHIEDERLI LA STAZIONE APPALTANTE, LE DITTE INTERESSATE, I SOGGETTI PORTATORI DI INTERESSI COLLETTIVI COSTITUITI IN ASSOCIAZIONI O COMITATI;</a:t>
            </a:r>
            <a:endParaRPr lang="it-IT" sz="2900" dirty="0">
              <a:latin typeface="Garamond" panose="02020404030301010803" pitchFamily="18" charset="0"/>
            </a:endParaRPr>
          </a:p>
          <a:p>
            <a:pPr lvl="0"/>
            <a:r>
              <a:rPr lang="it-IT" sz="2900" b="1" dirty="0">
                <a:latin typeface="Garamond" panose="02020404030301010803" pitchFamily="18" charset="0"/>
              </a:rPr>
              <a:t>ART. 3 ISTANZA SINGOLA: IL MECCANISMO DI PARTECIPAZIONE (CO. 2 E 3) RENDE VINCOLANTE IL PARERE PER LE PARTI ADERENTI, ALTRIMENTI NON VINCOLANTE;</a:t>
            </a:r>
            <a:endParaRPr lang="it-IT" sz="2900" dirty="0">
              <a:latin typeface="Garamond" panose="02020404030301010803" pitchFamily="18" charset="0"/>
            </a:endParaRPr>
          </a:p>
          <a:p>
            <a:pPr lvl="0"/>
            <a:r>
              <a:rPr lang="it-IT" sz="2900" b="1" dirty="0">
                <a:latin typeface="Garamond" panose="02020404030301010803" pitchFamily="18" charset="0"/>
              </a:rPr>
              <a:t>CONTENUTI, FORMA TELEMATICHE TIPIZZATE: ART. 3 CO.4;</a:t>
            </a:r>
            <a:endParaRPr lang="it-IT" sz="2900" dirty="0">
              <a:latin typeface="Garamond" panose="02020404030301010803" pitchFamily="18" charset="0"/>
            </a:endParaRPr>
          </a:p>
          <a:p>
            <a:pPr lvl="0"/>
            <a:r>
              <a:rPr lang="it-IT" sz="2900" b="1" dirty="0">
                <a:latin typeface="Garamond" panose="02020404030301010803" pitchFamily="18" charset="0"/>
              </a:rPr>
              <a:t>L’IMPEGNO AD ASTENERSI MEDIO TEMPORE DA OMPORTAMENTI PREGIUDIZIEVOLI PER L’EMANAZIONE DEL PARERE: ART. 3 COMMI 6 E 7;</a:t>
            </a:r>
            <a:endParaRPr lang="it-IT" sz="2900" dirty="0">
              <a:latin typeface="Garamond" panose="02020404030301010803" pitchFamily="18" charset="0"/>
            </a:endParaRPr>
          </a:p>
          <a:p>
            <a:pPr lvl="0"/>
            <a:r>
              <a:rPr lang="it-IT" sz="2900" b="1" dirty="0">
                <a:latin typeface="Garamond" panose="02020404030301010803" pitchFamily="18" charset="0"/>
              </a:rPr>
              <a:t>ART. 4: ISTANZA CONGIUNTA E POTERE VINCOLANTE;</a:t>
            </a:r>
            <a:endParaRPr lang="it-IT" sz="2900" dirty="0">
              <a:latin typeface="Garamond" panose="02020404030301010803" pitchFamily="18" charset="0"/>
            </a:endParaRPr>
          </a:p>
          <a:p>
            <a:pPr lvl="0"/>
            <a:r>
              <a:rPr lang="it-IT" sz="2900" b="1" dirty="0">
                <a:latin typeface="Garamond" panose="02020404030301010803" pitchFamily="18" charset="0"/>
              </a:rPr>
              <a:t>ART. 5 ORDINE DI TRATTAZIONE DELLE ISTANZE:</a:t>
            </a:r>
            <a:endParaRPr lang="it-IT" sz="2900" dirty="0">
              <a:latin typeface="Garamond" panose="02020404030301010803" pitchFamily="18" charset="0"/>
            </a:endParaRPr>
          </a:p>
          <a:p>
            <a:pPr lvl="0" algn="ctr">
              <a:buFont typeface="Wingdings" panose="05000000000000000000" pitchFamily="2" charset="2"/>
              <a:buChar char="Ø"/>
            </a:pPr>
            <a:r>
              <a:rPr lang="it-IT" sz="2600" b="1" dirty="0" smtClean="0">
                <a:latin typeface="Garamond" panose="02020404030301010803" pitchFamily="18" charset="0"/>
              </a:rPr>
              <a:t>VINCOLATIVITA’;</a:t>
            </a:r>
            <a:endParaRPr lang="it-IT" sz="2600" dirty="0" smtClean="0">
              <a:latin typeface="Garamond" panose="02020404030301010803" pitchFamily="18" charset="0"/>
            </a:endParaRPr>
          </a:p>
          <a:p>
            <a:pPr lvl="0" algn="ctr">
              <a:buFont typeface="Wingdings" panose="05000000000000000000" pitchFamily="2" charset="2"/>
              <a:buChar char="Ø"/>
            </a:pPr>
            <a:r>
              <a:rPr lang="it-IT" sz="2600" b="1" dirty="0" smtClean="0">
                <a:latin typeface="Garamond" panose="02020404030301010803" pitchFamily="18" charset="0"/>
              </a:rPr>
              <a:t>IMPORTO SOPRA SOGLIA U.E.;</a:t>
            </a:r>
            <a:endParaRPr lang="it-IT" sz="2600" dirty="0" smtClean="0">
              <a:latin typeface="Garamond" panose="02020404030301010803" pitchFamily="18" charset="0"/>
            </a:endParaRPr>
          </a:p>
          <a:p>
            <a:pPr lvl="0" algn="ctr">
              <a:buFont typeface="Wingdings" panose="05000000000000000000" pitchFamily="2" charset="2"/>
              <a:buChar char="Ø"/>
            </a:pPr>
            <a:r>
              <a:rPr lang="it-IT" sz="2600" b="1" dirty="0" smtClean="0">
                <a:latin typeface="Garamond" panose="02020404030301010803" pitchFamily="18" charset="0"/>
              </a:rPr>
              <a:t>ISTANZE DELLA STAZIONE APPALTANTE;</a:t>
            </a:r>
            <a:endParaRPr lang="it-IT" sz="2600" dirty="0" smtClean="0">
              <a:latin typeface="Garamond" panose="02020404030301010803" pitchFamily="18" charset="0"/>
            </a:endParaRPr>
          </a:p>
          <a:p>
            <a:pPr lvl="0" algn="ctr">
              <a:buFont typeface="Wingdings" panose="05000000000000000000" pitchFamily="2" charset="2"/>
              <a:buChar char="Ø"/>
            </a:pPr>
            <a:r>
              <a:rPr lang="it-IT" sz="2600" b="1" dirty="0" smtClean="0">
                <a:latin typeface="Garamond" panose="02020404030301010803" pitchFamily="18" charset="0"/>
              </a:rPr>
              <a:t>ORIGINALITA’ QUESTIONI  PARTICOLARE IMPATTO;</a:t>
            </a:r>
            <a:endParaRPr lang="it-IT" sz="2600" dirty="0" smtClean="0">
              <a:latin typeface="Garamond" panose="02020404030301010803" pitchFamily="18" charset="0"/>
            </a:endParaRPr>
          </a:p>
          <a:p>
            <a:pPr lvl="0" algn="ctr">
              <a:buFont typeface="Wingdings" panose="05000000000000000000" pitchFamily="2" charset="2"/>
              <a:buChar char="Ø"/>
            </a:pPr>
            <a:r>
              <a:rPr lang="it-IT" sz="2600" b="1" dirty="0" smtClean="0">
                <a:latin typeface="Garamond" panose="02020404030301010803" pitchFamily="18" charset="0"/>
              </a:rPr>
              <a:t>APPALTI DI IMPORTO SUPERIORE A 40.000,00 €;</a:t>
            </a:r>
            <a:endParaRPr lang="it-IT" sz="2600" dirty="0" smtClean="0">
              <a:latin typeface="Garamond" panose="02020404030301010803" pitchFamily="18" charset="0"/>
            </a:endParaRPr>
          </a:p>
          <a:p>
            <a:pPr marL="0" indent="0" algn="ctr">
              <a:buNone/>
            </a:pPr>
            <a:endParaRPr lang="it-IT" sz="2600" dirty="0"/>
          </a:p>
        </p:txBody>
      </p:sp>
    </p:spTree>
    <p:extLst>
      <p:ext uri="{BB962C8B-B14F-4D97-AF65-F5344CB8AC3E}">
        <p14:creationId xmlns:p14="http://schemas.microsoft.com/office/powerpoint/2010/main" val="3357547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idx="1"/>
          </p:nvPr>
        </p:nvSpPr>
        <p:spPr>
          <a:xfrm>
            <a:off x="457199" y="185351"/>
            <a:ext cx="8402595" cy="6536725"/>
          </a:xfrm>
        </p:spPr>
        <p:txBody>
          <a:bodyPr>
            <a:normAutofit fontScale="47500" lnSpcReduction="20000"/>
          </a:bodyPr>
          <a:lstStyle/>
          <a:p>
            <a:pPr lvl="0">
              <a:lnSpc>
                <a:spcPct val="170000"/>
              </a:lnSpc>
            </a:pPr>
            <a:r>
              <a:rPr lang="it-IT" sz="3400" b="1" dirty="0">
                <a:latin typeface="Garamond" panose="02020404030301010803" pitchFamily="18" charset="0"/>
              </a:rPr>
              <a:t>ART. 6: INAMMISSIBILITA’ ED IMPROCEDIBILITA’, I RAPPORTI CON IL GIUDIZIO AMMINISRATIVO GIA’ PROPOSTO OD ESPERITO IN CORSO DI PARERE E LA PRONUNCIA A CARATTERE GENERALE NELL’INTERESSE DELL’A.N.A.C.;</a:t>
            </a:r>
            <a:endParaRPr lang="it-IT" sz="3400" dirty="0">
              <a:latin typeface="Garamond" panose="02020404030301010803" pitchFamily="18" charset="0"/>
            </a:endParaRPr>
          </a:p>
          <a:p>
            <a:pPr lvl="0">
              <a:lnSpc>
                <a:spcPct val="170000"/>
              </a:lnSpc>
            </a:pPr>
            <a:r>
              <a:rPr lang="it-IT" sz="3400" b="1" dirty="0">
                <a:latin typeface="Garamond" panose="02020404030301010803" pitchFamily="18" charset="0"/>
              </a:rPr>
              <a:t>ART. 7 ISTRUTTORIA:</a:t>
            </a:r>
            <a:endParaRPr lang="it-IT" sz="2900" dirty="0">
              <a:latin typeface="Garamond" panose="02020404030301010803" pitchFamily="18" charset="0"/>
            </a:endParaRPr>
          </a:p>
          <a:p>
            <a:pPr lvl="0" algn="ctr">
              <a:buFont typeface="Wingdings" panose="05000000000000000000" pitchFamily="2" charset="2"/>
              <a:buChar char="Ø"/>
            </a:pPr>
            <a:r>
              <a:rPr lang="it-IT" sz="2900" b="1" dirty="0">
                <a:latin typeface="Garamond" panose="02020404030301010803" pitchFamily="18" charset="0"/>
              </a:rPr>
              <a:t>AFFIDATA DAL PRES. AI CONS. RELATORI;</a:t>
            </a:r>
            <a:endParaRPr lang="it-IT" sz="2900" dirty="0">
              <a:latin typeface="Garamond" panose="02020404030301010803" pitchFamily="18" charset="0"/>
            </a:endParaRPr>
          </a:p>
          <a:p>
            <a:pPr lvl="0" algn="ctr">
              <a:buFont typeface="Wingdings" panose="05000000000000000000" pitchFamily="2" charset="2"/>
              <a:buChar char="Ø"/>
            </a:pPr>
            <a:r>
              <a:rPr lang="it-IT" sz="2900" b="1" dirty="0">
                <a:latin typeface="Garamond" panose="02020404030301010803" pitchFamily="18" charset="0"/>
              </a:rPr>
              <a:t>LA PRESENTAZIONE DI MEMORIE E DOCUMENTI (SE MANCANTI);</a:t>
            </a:r>
            <a:endParaRPr lang="it-IT" sz="2900" dirty="0">
              <a:latin typeface="Garamond" panose="02020404030301010803" pitchFamily="18" charset="0"/>
            </a:endParaRPr>
          </a:p>
          <a:p>
            <a:pPr lvl="0" algn="ctr">
              <a:buFont typeface="Wingdings" panose="05000000000000000000" pitchFamily="2" charset="2"/>
              <a:buChar char="Ø"/>
            </a:pPr>
            <a:r>
              <a:rPr lang="it-IT" sz="2900" b="1" dirty="0">
                <a:latin typeface="Garamond" panose="02020404030301010803" pitchFamily="18" charset="0"/>
              </a:rPr>
              <a:t>L’EVENTUALE AUDIZIONE DELLE PARTI INTERESSATE;</a:t>
            </a:r>
            <a:endParaRPr lang="it-IT" sz="2900" dirty="0">
              <a:latin typeface="Garamond" panose="02020404030301010803" pitchFamily="18" charset="0"/>
            </a:endParaRPr>
          </a:p>
          <a:p>
            <a:pPr lvl="0" algn="ctr">
              <a:buFont typeface="Wingdings" panose="05000000000000000000" pitchFamily="2" charset="2"/>
              <a:buChar char="Ø"/>
            </a:pPr>
            <a:r>
              <a:rPr lang="it-IT" sz="2900" b="1" dirty="0">
                <a:latin typeface="Garamond" panose="02020404030301010803" pitchFamily="18" charset="0"/>
              </a:rPr>
              <a:t>LA BOZZA DI PARERE ED IL RUOLO DEL CONSIGLIO</a:t>
            </a:r>
            <a:r>
              <a:rPr lang="it-IT" sz="2900" b="1" dirty="0" smtClean="0">
                <a:latin typeface="Garamond" panose="02020404030301010803" pitchFamily="18" charset="0"/>
              </a:rPr>
              <a:t>.</a:t>
            </a:r>
          </a:p>
          <a:p>
            <a:pPr lvl="0">
              <a:lnSpc>
                <a:spcPct val="170000"/>
              </a:lnSpc>
            </a:pPr>
            <a:r>
              <a:rPr lang="it-IT" sz="3400" b="1" dirty="0" smtClean="0">
                <a:latin typeface="Garamond" panose="02020404030301010803" pitchFamily="18" charset="0"/>
              </a:rPr>
              <a:t>ART</a:t>
            </a:r>
            <a:r>
              <a:rPr lang="it-IT" sz="3400" b="1" dirty="0">
                <a:latin typeface="Garamond" panose="02020404030301010803" pitchFamily="18" charset="0"/>
              </a:rPr>
              <a:t>. 8 APPROVAZIONE CONSILIARE DEL PARERE: LA DURATA DEL PROCEDIMENTO NON ECCEDE I 30 GIORNI TOTALI;</a:t>
            </a:r>
            <a:endParaRPr lang="it-IT" sz="3400" dirty="0">
              <a:latin typeface="Garamond" panose="02020404030301010803" pitchFamily="18" charset="0"/>
            </a:endParaRPr>
          </a:p>
          <a:p>
            <a:pPr lvl="0">
              <a:lnSpc>
                <a:spcPct val="170000"/>
              </a:lnSpc>
            </a:pPr>
            <a:r>
              <a:rPr lang="it-IT" sz="3400" b="1" dirty="0">
                <a:latin typeface="Garamond" panose="02020404030301010803" pitchFamily="18" charset="0"/>
              </a:rPr>
              <a:t>ART. 10 QUESTIONI PIU’ SEMPLICI: PARERE SEMPLIFICATO;</a:t>
            </a:r>
            <a:endParaRPr lang="it-IT" sz="3400" dirty="0">
              <a:latin typeface="Garamond" panose="02020404030301010803" pitchFamily="18" charset="0"/>
            </a:endParaRPr>
          </a:p>
          <a:p>
            <a:pPr lvl="0">
              <a:lnSpc>
                <a:spcPct val="170000"/>
              </a:lnSpc>
            </a:pPr>
            <a:r>
              <a:rPr lang="it-IT" sz="3400" b="1" dirty="0">
                <a:latin typeface="Garamond" panose="02020404030301010803" pitchFamily="18" charset="0"/>
              </a:rPr>
              <a:t>ART. 11 ISTANZA DI RIESAME ANCHE PER LE ISTANZE ARCHIVIATE (ART. 9): CONDIZIONI DI PROPONIBILITA’;</a:t>
            </a:r>
            <a:endParaRPr lang="it-IT" sz="3400" dirty="0">
              <a:latin typeface="Garamond" panose="02020404030301010803" pitchFamily="18" charset="0"/>
            </a:endParaRPr>
          </a:p>
          <a:p>
            <a:pPr lvl="0">
              <a:lnSpc>
                <a:spcPct val="170000"/>
              </a:lnSpc>
            </a:pPr>
            <a:r>
              <a:rPr lang="it-IT" sz="3400" b="1" dirty="0">
                <a:latin typeface="Garamond" panose="02020404030301010803" pitchFamily="18" charset="0"/>
              </a:rPr>
              <a:t>ART. 12 COMUNICAAZIONI ALLE PARTI E PUBBLICITA’ ONLINE;</a:t>
            </a:r>
            <a:endParaRPr lang="it-IT" sz="3400" dirty="0">
              <a:latin typeface="Garamond" panose="02020404030301010803" pitchFamily="18" charset="0"/>
            </a:endParaRPr>
          </a:p>
          <a:p>
            <a:pPr lvl="0">
              <a:lnSpc>
                <a:spcPct val="170000"/>
              </a:lnSpc>
            </a:pPr>
            <a:r>
              <a:rPr lang="it-IT" sz="3400" b="1" dirty="0">
                <a:latin typeface="Garamond" panose="02020404030301010803" pitchFamily="18" charset="0"/>
              </a:rPr>
              <a:t>ART. 13 ADEGUAMENTO DEL PARERE: LE PARTI DEVONO COMUNICARE ALL’A.N.A.C. LE LORO INTENZIONI, ALTRIMENTISANZIONI EX ART. 213 CO. 13 D.LGS. 50/2016.</a:t>
            </a:r>
            <a:endParaRPr lang="it-IT" sz="3400" dirty="0">
              <a:latin typeface="Garamond" panose="02020404030301010803" pitchFamily="18" charset="0"/>
            </a:endParaRPr>
          </a:p>
          <a:p>
            <a:pPr>
              <a:lnSpc>
                <a:spcPct val="170000"/>
              </a:lnSpc>
            </a:pPr>
            <a:endParaRPr lang="it-IT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889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21982"/>
            <a:ext cx="8229600" cy="5504181"/>
          </a:xfrm>
        </p:spPr>
        <p:txBody>
          <a:bodyPr>
            <a:normAutofit/>
          </a:bodyPr>
          <a:lstStyle/>
          <a:p>
            <a:pPr marL="0" indent="0" algn="just">
              <a:spcAft>
                <a:spcPts val="0"/>
              </a:spcAft>
              <a:buNone/>
            </a:pPr>
            <a:r>
              <a:rPr lang="it-IT" sz="3000" b="1" u="sng" dirty="0">
                <a:solidFill>
                  <a:srgbClr val="800000"/>
                </a:solidFill>
                <a:latin typeface="Garamond" panose="02020404030301010803" pitchFamily="18" charset="0"/>
                <a:ea typeface="Times New Roman"/>
                <a:cs typeface="Times New Roman"/>
              </a:rPr>
              <a:t>LA DELIBERA 430/2016 DELL’A.N.A.C. (13/04/2016)</a:t>
            </a:r>
            <a:r>
              <a:rPr lang="it-IT" sz="3000" b="1" u="sng" dirty="0" smtClean="0">
                <a:solidFill>
                  <a:srgbClr val="800000"/>
                </a:solidFill>
                <a:latin typeface="Garamond" panose="02020404030301010803" pitchFamily="18" charset="0"/>
                <a:ea typeface="Times New Roman"/>
                <a:cs typeface="Times New Roman"/>
              </a:rPr>
              <a:t>:LINEE </a:t>
            </a:r>
            <a:r>
              <a:rPr lang="it-IT" sz="3000" b="1" u="sng" dirty="0">
                <a:solidFill>
                  <a:srgbClr val="800000"/>
                </a:solidFill>
                <a:latin typeface="Garamond" panose="02020404030301010803" pitchFamily="18" charset="0"/>
                <a:ea typeface="Times New Roman"/>
                <a:cs typeface="Times New Roman"/>
              </a:rPr>
              <a:t>GUIDA SULL’APPLICAZIONE ALLE ISTITUZIONE SCOLASTICHE DELLE </a:t>
            </a:r>
            <a:r>
              <a:rPr lang="it-IT" sz="3000" b="1" u="sng" dirty="0" smtClean="0">
                <a:solidFill>
                  <a:srgbClr val="800000"/>
                </a:solidFill>
                <a:latin typeface="Garamond" panose="02020404030301010803" pitchFamily="18" charset="0"/>
                <a:ea typeface="Times New Roman"/>
                <a:cs typeface="Times New Roman"/>
              </a:rPr>
              <a:t>DISPOSIZIONI </a:t>
            </a:r>
            <a:r>
              <a:rPr lang="it-IT" sz="3000" b="1" u="sng" dirty="0">
                <a:solidFill>
                  <a:srgbClr val="800000"/>
                </a:solidFill>
                <a:latin typeface="Garamond" panose="02020404030301010803" pitchFamily="18" charset="0"/>
                <a:ea typeface="Times New Roman"/>
                <a:cs typeface="Times New Roman"/>
              </a:rPr>
              <a:t>EX L.190/2012 E D.LGS. 33/2013</a:t>
            </a:r>
            <a:endParaRPr lang="it-IT" sz="3000" dirty="0">
              <a:solidFill>
                <a:srgbClr val="800000"/>
              </a:solidFill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algn="just">
              <a:spcAft>
                <a:spcPts val="0"/>
              </a:spcAft>
            </a:pPr>
            <a:endParaRPr lang="it-IT" sz="24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0" algn="just">
              <a:buFont typeface="Symbol"/>
              <a:buChar char=""/>
              <a:tabLst>
                <a:tab pos="457200" algn="l"/>
              </a:tabLst>
            </a:pPr>
            <a:r>
              <a:rPr lang="it-IT" sz="2400" b="1" dirty="0">
                <a:latin typeface="Garamond" panose="02020404030301010803" pitchFamily="18" charset="0"/>
                <a:ea typeface="Times New Roman"/>
                <a:cs typeface="Times New Roman"/>
              </a:rPr>
              <a:t>IL RICONOSCIMENTO DEL CARATTERE PECULIARE DELLE AMMINISTRAZIONI SCOLASTICHE NEL VIGENTE QUADRO NORMATIVO: AUTONOMIA ED ORGANIZZAZIONE. L’OPPORTUNITA’ DI SPECIFICHE LINEE GUIDA;</a:t>
            </a:r>
            <a:endParaRPr lang="it-IT" sz="24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marL="457200" lvl="1" indent="0">
              <a:buNone/>
            </a:pPr>
            <a:endParaRPr lang="it-IT" sz="2400" dirty="0" smtClean="0">
              <a:latin typeface="Garamond" panose="02020404030301010803" pitchFamily="18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414569" y="6139121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1F497D"/>
                </a:solidFill>
              </a:rPr>
              <a:t>Avv. Carmine Roberto</a:t>
            </a:r>
            <a:endParaRPr lang="it-IT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369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17520"/>
            <a:ext cx="8229600" cy="5808644"/>
          </a:xfrm>
        </p:spPr>
        <p:txBody>
          <a:bodyPr>
            <a:normAutofit fontScale="85000" lnSpcReduction="10000"/>
          </a:bodyPr>
          <a:lstStyle/>
          <a:p>
            <a:pPr lvl="0" algn="just">
              <a:tabLst>
                <a:tab pos="457200" algn="l"/>
              </a:tabLst>
            </a:pPr>
            <a:r>
              <a:rPr lang="it-IT" sz="2800" b="1" dirty="0">
                <a:latin typeface="Garamond" panose="02020404030301010803" pitchFamily="18" charset="0"/>
                <a:ea typeface="Times New Roman"/>
                <a:cs typeface="Times New Roman"/>
              </a:rPr>
              <a:t>I SOGGETTI DELL’ANTICORRUZIONE: </a:t>
            </a:r>
            <a:endParaRPr lang="it-IT" sz="2800" b="1" dirty="0" smtClean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marL="0" lvl="0" indent="0" algn="just">
              <a:buNone/>
              <a:tabLst>
                <a:tab pos="457200" algn="l"/>
              </a:tabLst>
            </a:pPr>
            <a:endParaRPr lang="it-IT" sz="24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0" algn="just">
              <a:buFont typeface="+mj-lt"/>
              <a:buAutoNum type="alphaUcParenR"/>
              <a:tabLst>
                <a:tab pos="802005" algn="l"/>
              </a:tabLst>
            </a:pPr>
            <a:r>
              <a:rPr lang="it-IT" sz="2400" dirty="0">
                <a:latin typeface="Garamond" panose="02020404030301010803" pitchFamily="18" charset="0"/>
                <a:ea typeface="Times New Roman"/>
                <a:cs typeface="Times New Roman"/>
              </a:rPr>
              <a:t>IL RESPONSABILE DELLA PREVENZIONE DELLA CORRUZIONE (R.P.C., ART. 1 CO 7 L. 190/2012): L’A.N.A.C. OPTA PER IL DIRETTORE REGIONALE CON I DIRIGENTI DEGLI AMBITI TERRITORIALI COME REFERENTI;</a:t>
            </a:r>
          </a:p>
          <a:p>
            <a:pPr lvl="0" algn="just">
              <a:buFont typeface="+mj-lt"/>
              <a:buAutoNum type="alphaUcParenR"/>
              <a:tabLst>
                <a:tab pos="802005" algn="l"/>
              </a:tabLst>
            </a:pPr>
            <a:r>
              <a:rPr lang="it-IT" sz="2400" dirty="0">
                <a:latin typeface="Garamond" panose="02020404030301010803" pitchFamily="18" charset="0"/>
                <a:ea typeface="Times New Roman"/>
                <a:cs typeface="Times New Roman"/>
              </a:rPr>
              <a:t>LE FUNZIONI DELL’R.P.C.: COORDINAMENTO E MONITORAGGIO </a:t>
            </a:r>
            <a:r>
              <a:rPr lang="it-IT" sz="2400" dirty="0" smtClean="0">
                <a:latin typeface="Garamond" panose="02020404030301010803" pitchFamily="18" charset="0"/>
                <a:ea typeface="Times New Roman"/>
                <a:cs typeface="Times New Roman"/>
              </a:rPr>
              <a:t>DELLE </a:t>
            </a:r>
            <a:r>
              <a:rPr lang="it-IT" sz="2400" dirty="0">
                <a:latin typeface="Garamond" panose="02020404030301010803" pitchFamily="18" charset="0"/>
                <a:ea typeface="Times New Roman"/>
                <a:cs typeface="Times New Roman"/>
              </a:rPr>
              <a:t>ATTIVITA’ DI PREVENZIONE, ASSUNZIONE DELLA CORRELATA RESPONSABILITA’ EX LEGE;</a:t>
            </a:r>
          </a:p>
          <a:p>
            <a:pPr lvl="0" algn="just">
              <a:buFont typeface="+mj-lt"/>
              <a:buAutoNum type="alphaUcParenR"/>
              <a:tabLst>
                <a:tab pos="802005" algn="l"/>
              </a:tabLst>
            </a:pPr>
            <a:r>
              <a:rPr lang="it-IT" sz="2400" dirty="0">
                <a:latin typeface="Garamond" panose="02020404030301010803" pitchFamily="18" charset="0"/>
                <a:ea typeface="Times New Roman"/>
                <a:cs typeface="Times New Roman"/>
              </a:rPr>
              <a:t>I SUOI REFERENTI: FUNZIONI DI VERIFICA E SOLLECITO DELL’ATTUAZIONE DEGLI INDIRIZZI DI CUI AL PIANO ANTICORRUZIONE;</a:t>
            </a:r>
          </a:p>
          <a:p>
            <a:pPr lvl="0" algn="just">
              <a:buFont typeface="+mj-lt"/>
              <a:buAutoNum type="alphaUcParenR"/>
              <a:tabLst>
                <a:tab pos="802005" algn="l"/>
              </a:tabLst>
            </a:pPr>
            <a:r>
              <a:rPr lang="it-IT" sz="2400" dirty="0">
                <a:latin typeface="Garamond" panose="02020404030301010803" pitchFamily="18" charset="0"/>
                <a:ea typeface="Times New Roman"/>
                <a:cs typeface="Times New Roman"/>
              </a:rPr>
              <a:t>IL DIRIGENTE SCOLASTICO: SOGGETTO CUI COMPETE L’ATTUAZIONE DELLE MISURE DI CUI AL PIANO;</a:t>
            </a:r>
          </a:p>
          <a:p>
            <a:pPr lvl="0" algn="just">
              <a:buFont typeface="+mj-lt"/>
              <a:buAutoNum type="alphaUcParenR"/>
              <a:tabLst>
                <a:tab pos="802005" algn="l"/>
              </a:tabLst>
            </a:pPr>
            <a:r>
              <a:rPr lang="it-IT" sz="2400" dirty="0">
                <a:latin typeface="Garamond" panose="02020404030301010803" pitchFamily="18" charset="0"/>
                <a:ea typeface="Times New Roman"/>
                <a:cs typeface="Times New Roman"/>
              </a:rPr>
              <a:t>IL RESPONSABILE DELLA TRASPARENZA: ART. 43 D.LGS. 33/2013: L’A.N.A.C. OPTA PER IL DIRGENTE SCOLASTICO CON LA FUNZIONE DI ATTUARE L’AMMINISTRTAZIONE TRASPARENTE E GARANTIRE L’ACCESSO CIVICHE (CO 2 E 4 D.LGS. 33/2013).</a:t>
            </a:r>
          </a:p>
          <a:p>
            <a:pPr marL="0" lvl="0" indent="0">
              <a:buNone/>
            </a:pPr>
            <a:endParaRPr lang="it-IT" sz="2200" dirty="0">
              <a:solidFill>
                <a:srgbClr val="00000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414569" y="6126163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1F497D"/>
                </a:solidFill>
              </a:rPr>
              <a:t>Avv. Carmine Roberto</a:t>
            </a:r>
            <a:endParaRPr lang="it-IT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061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84366"/>
            <a:ext cx="8229600" cy="5774223"/>
          </a:xfrm>
        </p:spPr>
        <p:txBody>
          <a:bodyPr>
            <a:noAutofit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it-IT" sz="2800" b="1" u="sng" dirty="0">
                <a:solidFill>
                  <a:srgbClr val="800000"/>
                </a:solidFill>
                <a:latin typeface="Garamond" panose="02020404030301010803" pitchFamily="18" charset="0"/>
                <a:ea typeface="Times New Roman"/>
                <a:cs typeface="Times New Roman"/>
              </a:rPr>
              <a:t>IL PIANO TERRITORIALE DI PREVENZIONE ALLA CORRUZIONE (P.T.P.C</a:t>
            </a:r>
            <a:r>
              <a:rPr lang="it-IT" sz="2800" b="1" u="sng" dirty="0" smtClean="0">
                <a:solidFill>
                  <a:srgbClr val="800000"/>
                </a:solidFill>
                <a:latin typeface="Garamond" panose="02020404030301010803" pitchFamily="18" charset="0"/>
                <a:ea typeface="Times New Roman"/>
                <a:cs typeface="Times New Roman"/>
              </a:rPr>
              <a:t>.)</a:t>
            </a:r>
            <a:endParaRPr lang="it-IT" sz="20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0" algn="just">
              <a:buFont typeface="Symbol"/>
              <a:buChar char=""/>
              <a:tabLst>
                <a:tab pos="457200" algn="l"/>
              </a:tabLst>
            </a:pPr>
            <a:r>
              <a:rPr lang="it-IT" sz="2000" b="1" dirty="0">
                <a:latin typeface="Garamond" panose="02020404030301010803" pitchFamily="18" charset="0"/>
                <a:ea typeface="Times New Roman"/>
                <a:cs typeface="Times New Roman"/>
              </a:rPr>
              <a:t>LO ELABORA IL R.P.C. CON LA COLLABORAZIONE DEI SUOI REFERENTI E DEI DIRIGENTI SCOLASTICI E LO APPROVA IL MINISTRO: ART. 1 COMMA 8 L. 190/2012;</a:t>
            </a:r>
            <a:endParaRPr lang="it-IT" sz="20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0" algn="just">
              <a:buFont typeface="Symbol"/>
              <a:buChar char=""/>
              <a:tabLst>
                <a:tab pos="457200" algn="l"/>
              </a:tabLst>
            </a:pPr>
            <a:r>
              <a:rPr lang="it-IT" sz="2000" b="1" dirty="0">
                <a:latin typeface="Garamond" panose="02020404030301010803" pitchFamily="18" charset="0"/>
                <a:ea typeface="Times New Roman"/>
                <a:cs typeface="Times New Roman"/>
              </a:rPr>
              <a:t>RIGUARDA LA GESTIONE DEL RISCHIO IN TUTTE LE ISTITUZIONI SCOLASTICHE DELL’AMBITO DI COMPETENZA;</a:t>
            </a:r>
            <a:endParaRPr lang="it-IT" sz="20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0" algn="just">
              <a:buFont typeface="Symbol"/>
              <a:buChar char=""/>
              <a:tabLst>
                <a:tab pos="457200" algn="l"/>
              </a:tabLst>
            </a:pPr>
            <a:r>
              <a:rPr lang="it-IT" sz="2000" b="1" dirty="0">
                <a:latin typeface="Garamond" panose="02020404030301010803" pitchFamily="18" charset="0"/>
                <a:ea typeface="Times New Roman"/>
                <a:cs typeface="Times New Roman"/>
              </a:rPr>
              <a:t>LE CONFERENZE DI SERVIZIO CONVOCATE DAL R.P.C.: FORMULAZIONE DELLE PROPOSTE DA INSERIRE NEL P.T.P.C.;</a:t>
            </a:r>
            <a:endParaRPr lang="it-IT" sz="20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0" algn="just">
              <a:buFont typeface="Symbol"/>
              <a:buChar char=""/>
              <a:tabLst>
                <a:tab pos="457200" algn="l"/>
              </a:tabLst>
            </a:pPr>
            <a:r>
              <a:rPr lang="it-IT" sz="2000" b="1" dirty="0">
                <a:latin typeface="Garamond" panose="02020404030301010803" pitchFamily="18" charset="0"/>
                <a:ea typeface="Times New Roman"/>
                <a:cs typeface="Times New Roman"/>
              </a:rPr>
              <a:t>LA SEZIONE “AMMINISTRAZIONE TRASPARENTE” NELLA HOMA PAGE COSTANTEMENTE AGGIORNATA;</a:t>
            </a:r>
            <a:endParaRPr lang="it-IT" sz="20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0" algn="just">
              <a:buFont typeface="Symbol"/>
              <a:buChar char=""/>
              <a:tabLst>
                <a:tab pos="457200" algn="l"/>
              </a:tabLst>
            </a:pPr>
            <a:r>
              <a:rPr lang="it-IT" sz="2000" b="1" dirty="0">
                <a:latin typeface="Garamond" panose="02020404030301010803" pitchFamily="18" charset="0"/>
                <a:ea typeface="Times New Roman"/>
                <a:cs typeface="Times New Roman"/>
              </a:rPr>
              <a:t>L’ADOZIONE DEL P.T.T.I.;</a:t>
            </a:r>
            <a:endParaRPr lang="it-IT" sz="20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0" algn="just">
              <a:buFont typeface="Symbol"/>
              <a:buChar char=""/>
              <a:tabLst>
                <a:tab pos="457200" algn="l"/>
              </a:tabLst>
            </a:pPr>
            <a:r>
              <a:rPr lang="it-IT" sz="2000" b="1" dirty="0">
                <a:latin typeface="Garamond" panose="02020404030301010803" pitchFamily="18" charset="0"/>
                <a:ea typeface="Times New Roman"/>
                <a:cs typeface="Times New Roman"/>
              </a:rPr>
              <a:t>PUBBLICATO SUL SITO DELL’USR E DEL MIUR CON LINK CHIARI E VISIBILI DAI SITI DEGLI ISTITUTI.</a:t>
            </a:r>
            <a:endParaRPr lang="it-IT" sz="20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marL="0" indent="0">
              <a:buNone/>
            </a:pPr>
            <a:endParaRPr lang="it-IT" sz="1800" dirty="0">
              <a:solidFill>
                <a:srgbClr val="00000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414569" y="6126163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1F497D"/>
                </a:solidFill>
              </a:rPr>
              <a:t>Avv. Carmine Roberto</a:t>
            </a:r>
            <a:endParaRPr lang="it-IT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819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33243"/>
            <a:ext cx="8229600" cy="5986577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endParaRPr lang="it-IT" dirty="0">
              <a:solidFill>
                <a:srgbClr val="FFFFFF"/>
              </a:solidFill>
            </a:endParaRPr>
          </a:p>
          <a:p>
            <a:pPr marL="0" indent="0" algn="ctr">
              <a:spcAft>
                <a:spcPts val="0"/>
              </a:spcAft>
              <a:buNone/>
            </a:pPr>
            <a:r>
              <a:rPr lang="it-IT" sz="4000" b="1" u="sng" dirty="0">
                <a:solidFill>
                  <a:srgbClr val="800000"/>
                </a:solidFill>
                <a:latin typeface="Garamond" panose="02020404030301010803" pitchFamily="18" charset="0"/>
                <a:ea typeface="Times New Roman"/>
                <a:cs typeface="Times New Roman"/>
              </a:rPr>
              <a:t>I PIANI TRIENNALI PER LA TRASPARENZA E L’INTEGRITA’</a:t>
            </a:r>
            <a:endParaRPr lang="it-IT" sz="4000" dirty="0">
              <a:solidFill>
                <a:srgbClr val="800000"/>
              </a:solidFill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it-IT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0" algn="just">
              <a:buFont typeface="Symbol"/>
              <a:buChar char=""/>
              <a:tabLst>
                <a:tab pos="457200" algn="l"/>
              </a:tabLst>
            </a:pPr>
            <a:r>
              <a:rPr lang="it-IT" b="1" dirty="0">
                <a:latin typeface="Garamond" panose="02020404030301010803" pitchFamily="18" charset="0"/>
                <a:ea typeface="Times New Roman"/>
                <a:cs typeface="Times New Roman"/>
              </a:rPr>
              <a:t>DISTINTI DAL P.T.P.C. MA COLLEGATI E COORDINATI;</a:t>
            </a:r>
            <a:endParaRPr lang="it-IT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0" algn="just">
              <a:buFont typeface="Symbol"/>
              <a:buChar char=""/>
              <a:tabLst>
                <a:tab pos="457200" algn="l"/>
              </a:tabLst>
            </a:pPr>
            <a:r>
              <a:rPr lang="it-IT" b="1" dirty="0">
                <a:latin typeface="Garamond" panose="02020404030301010803" pitchFamily="18" charset="0"/>
                <a:ea typeface="Times New Roman"/>
                <a:cs typeface="Times New Roman"/>
              </a:rPr>
              <a:t>LI ADOTTA OGNI D.S. QUALE R.T. SENTITO IL CONSIGLIO DI ISTITUTO;</a:t>
            </a:r>
            <a:endParaRPr lang="it-IT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0" algn="just">
              <a:buFont typeface="Symbol"/>
              <a:buChar char=""/>
              <a:tabLst>
                <a:tab pos="457200" algn="l"/>
              </a:tabLst>
            </a:pPr>
            <a:r>
              <a:rPr lang="it-IT" b="1" dirty="0">
                <a:latin typeface="Garamond" panose="02020404030301010803" pitchFamily="18" charset="0"/>
                <a:ea typeface="Times New Roman"/>
                <a:cs typeface="Times New Roman"/>
              </a:rPr>
              <a:t>PUBBLICATO NELLA SEZIONE “AMMINISTRAZIONE TRASPARENTE” DI OGNI ISTITUZIONE SCOLASTICA.</a:t>
            </a:r>
            <a:endParaRPr lang="it-IT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it-IT" b="1" dirty="0">
                <a:latin typeface="Garamond" panose="02020404030301010803" pitchFamily="18" charset="0"/>
                <a:ea typeface="Times New Roman"/>
                <a:cs typeface="Times New Roman"/>
              </a:rPr>
              <a:t> </a:t>
            </a:r>
            <a:endParaRPr lang="it-IT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it-IT" sz="3400" b="1" u="sng" dirty="0">
                <a:latin typeface="Garamond" panose="02020404030301010803" pitchFamily="18" charset="0"/>
                <a:ea typeface="Times New Roman"/>
                <a:cs typeface="Times New Roman"/>
              </a:rPr>
              <a:t>I TERMINI:</a:t>
            </a:r>
            <a:endParaRPr lang="it-IT" sz="34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0" algn="just">
              <a:buFont typeface="Symbol"/>
              <a:buChar char=""/>
              <a:tabLst>
                <a:tab pos="504825" algn="l"/>
              </a:tabLst>
            </a:pPr>
            <a:r>
              <a:rPr lang="it-IT" b="1" dirty="0">
                <a:latin typeface="Garamond" panose="02020404030301010803" pitchFamily="18" charset="0"/>
                <a:ea typeface="Times New Roman"/>
                <a:cs typeface="Times New Roman"/>
              </a:rPr>
              <a:t>PER IL P.T.P.C. ED I P.T.T.I. : 30 MAGGIO 2016;</a:t>
            </a:r>
            <a:endParaRPr lang="it-IT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0" algn="just">
              <a:buFont typeface="Symbol"/>
              <a:buChar char=""/>
              <a:tabLst>
                <a:tab pos="504825" algn="l"/>
              </a:tabLst>
            </a:pPr>
            <a:r>
              <a:rPr lang="it-IT" b="1" dirty="0">
                <a:latin typeface="Garamond" panose="02020404030301010803" pitchFamily="18" charset="0"/>
                <a:ea typeface="Times New Roman"/>
                <a:cs typeface="Times New Roman"/>
              </a:rPr>
              <a:t>PER L’ATTUAZIONE DELLE MISURE IVI PREVISTE E PER I POTERI SANZIONATORI DELL’A.N.A.C.: 30 SETTEMBRE 2016;</a:t>
            </a:r>
            <a:endParaRPr lang="it-IT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r>
              <a:rPr lang="it-IT" b="1" dirty="0">
                <a:latin typeface="Garamond" panose="02020404030301010803" pitchFamily="18" charset="0"/>
                <a:ea typeface="Times New Roman"/>
                <a:cs typeface="Times New Roman"/>
              </a:rPr>
              <a:t>PER IL PRIMO AGGIORNAMENTO: ENTRO IL 31/01/2018</a:t>
            </a:r>
            <a:r>
              <a:rPr lang="it-IT" dirty="0"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6414569" y="6126163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1F497D"/>
                </a:solidFill>
              </a:rPr>
              <a:t>Avv. Carmine Roberto</a:t>
            </a:r>
            <a:endParaRPr lang="it-IT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725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10444"/>
            <a:ext cx="8229600" cy="5815719"/>
          </a:xfrm>
        </p:spPr>
        <p:txBody>
          <a:bodyPr/>
          <a:lstStyle/>
          <a:p>
            <a:pPr marL="0" indent="0" algn="ctr">
              <a:buNone/>
            </a:pPr>
            <a:r>
              <a:rPr lang="it-IT" sz="2800" b="1" dirty="0" smtClean="0">
                <a:solidFill>
                  <a:srgbClr val="800000"/>
                </a:solidFill>
                <a:latin typeface="Garamond" panose="02020404030301010803" pitchFamily="18" charset="0"/>
                <a:cs typeface="Times New Roman"/>
              </a:rPr>
              <a:t>ELENCO ESEMPLIFICATIVO DI PROCESSI A MAGGIOR RISCHIO CORRUTTIVO RIGUARDANTI LE ISTITUZIONI</a:t>
            </a:r>
          </a:p>
          <a:p>
            <a:pPr marL="0" indent="0" algn="ctr">
              <a:buNone/>
            </a:pPr>
            <a:r>
              <a:rPr lang="it-IT" b="1" dirty="0" smtClean="0">
                <a:solidFill>
                  <a:srgbClr val="800000"/>
                </a:solidFill>
                <a:latin typeface="Garamond" panose="02020404030301010803" pitchFamily="18" charset="0"/>
                <a:cs typeface="Times New Roman"/>
              </a:rPr>
              <a:t> </a:t>
            </a:r>
            <a:r>
              <a:rPr lang="it-IT" sz="2500" b="1" dirty="0" smtClean="0">
                <a:latin typeface="Garamond" panose="02020404030301010803" pitchFamily="18" charset="0"/>
                <a:cs typeface="Times New Roman"/>
              </a:rPr>
              <a:t>(slide 10)</a:t>
            </a:r>
            <a:endParaRPr lang="it-IT" sz="2500" b="1" dirty="0">
              <a:latin typeface="Garamond" panose="02020404030301010803" pitchFamily="18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23257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52778"/>
            <a:ext cx="8229600" cy="5773385"/>
          </a:xfrm>
        </p:spPr>
        <p:txBody>
          <a:bodyPr/>
          <a:lstStyle/>
          <a:p>
            <a:pPr marL="0" indent="0" algn="ctr">
              <a:buNone/>
            </a:pPr>
            <a:r>
              <a:rPr lang="it-IT" sz="2800" b="1" dirty="0">
                <a:solidFill>
                  <a:srgbClr val="800000"/>
                </a:solidFill>
                <a:latin typeface="Garamond" panose="02020404030301010803" pitchFamily="18" charset="0"/>
                <a:cs typeface="Times New Roman"/>
              </a:rPr>
              <a:t>AMBITO SOGGETTIVO DI APPLICAZIONE DEGLI OBBLIGHI </a:t>
            </a:r>
            <a:endParaRPr lang="it-IT" sz="2800" b="1" dirty="0" smtClean="0">
              <a:solidFill>
                <a:srgbClr val="800000"/>
              </a:solidFill>
              <a:latin typeface="Garamond" panose="02020404030301010803" pitchFamily="18" charset="0"/>
              <a:cs typeface="Times New Roman"/>
            </a:endParaRPr>
          </a:p>
          <a:p>
            <a:pPr marL="0" indent="0" algn="ctr">
              <a:buNone/>
            </a:pPr>
            <a:r>
              <a:rPr lang="it-IT" sz="2500" b="1" dirty="0" smtClean="0">
                <a:latin typeface="Garamond" panose="02020404030301010803" pitchFamily="18" charset="0"/>
                <a:cs typeface="Times New Roman"/>
              </a:rPr>
              <a:t>(slide 11)</a:t>
            </a:r>
            <a:endParaRPr lang="it-IT" sz="2500" b="1" dirty="0">
              <a:latin typeface="Garamond" panose="02020404030301010803" pitchFamily="18" charset="0"/>
              <a:cs typeface="Times New Roman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9105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10444"/>
            <a:ext cx="8229600" cy="58157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800" b="1" dirty="0" smtClean="0">
                <a:solidFill>
                  <a:srgbClr val="800000"/>
                </a:solidFill>
                <a:latin typeface="Garamond" panose="02020404030301010803" pitchFamily="18" charset="0"/>
                <a:cs typeface="Times New Roman"/>
              </a:rPr>
              <a:t>OBBLIGHI DI PUBBLICAZIONE VIGENTI</a:t>
            </a:r>
          </a:p>
          <a:p>
            <a:pPr marL="0" indent="0" algn="ctr">
              <a:buNone/>
            </a:pPr>
            <a:r>
              <a:rPr lang="it-IT" sz="2500" b="1" dirty="0" smtClean="0">
                <a:latin typeface="Garamond" panose="02020404030301010803" pitchFamily="18" charset="0"/>
                <a:cs typeface="Times New Roman"/>
              </a:rPr>
              <a:t>(slide 11b)</a:t>
            </a:r>
            <a:endParaRPr lang="it-IT" sz="2500" b="1" dirty="0">
              <a:latin typeface="Garamond" panose="02020404030301010803" pitchFamily="18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710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55590"/>
            <a:ext cx="8229600" cy="593646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it-IT" sz="2200" dirty="0">
              <a:solidFill>
                <a:srgbClr val="000000"/>
              </a:solidFill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it-IT" sz="5100" b="1" u="sng" dirty="0">
                <a:solidFill>
                  <a:srgbClr val="800000"/>
                </a:solidFill>
                <a:latin typeface="Garamond" panose="02020404030301010803" pitchFamily="18" charset="0"/>
                <a:ea typeface="Calibri"/>
                <a:cs typeface="Times New Roman"/>
              </a:rPr>
              <a:t>IL PIANO ANTICORRUZIONE DELL’A.N.A.C</a:t>
            </a:r>
            <a:r>
              <a:rPr lang="it-IT" sz="5100" b="1" u="sng" dirty="0" smtClean="0">
                <a:solidFill>
                  <a:srgbClr val="800000"/>
                </a:solidFill>
                <a:latin typeface="Garamond" panose="02020404030301010803" pitchFamily="18" charset="0"/>
                <a:ea typeface="Calibri"/>
                <a:cs typeface="Times New Roman"/>
              </a:rPr>
              <a:t>.</a:t>
            </a:r>
            <a:r>
              <a:rPr lang="it-IT" sz="2900" b="1" dirty="0">
                <a:latin typeface="Garamond" panose="02020404030301010803" pitchFamily="18" charset="0"/>
                <a:ea typeface="Calibri"/>
                <a:cs typeface="Times New Roman"/>
              </a:rPr>
              <a:t> </a:t>
            </a:r>
            <a:endParaRPr lang="it-IT" sz="29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</a:pPr>
            <a:r>
              <a:rPr lang="it-IT" sz="2900" b="1" dirty="0">
                <a:latin typeface="Garamond" panose="02020404030301010803" pitchFamily="18" charset="0"/>
                <a:ea typeface="Calibri"/>
                <a:cs typeface="Times New Roman"/>
              </a:rPr>
              <a:t>ADOTTATO PER IL TRIENNIO 2016 – 2018 E DIVISO IN TRE PARTI</a:t>
            </a:r>
            <a:r>
              <a:rPr lang="it-IT" sz="2900" b="1" dirty="0" smtClean="0">
                <a:latin typeface="Garamond" panose="02020404030301010803" pitchFamily="18" charset="0"/>
                <a:ea typeface="Calibri"/>
                <a:cs typeface="Times New Roman"/>
              </a:rPr>
              <a:t>:</a:t>
            </a:r>
          </a:p>
          <a:p>
            <a:pPr algn="just">
              <a:lnSpc>
                <a:spcPct val="115000"/>
              </a:lnSpc>
            </a:pPr>
            <a:endParaRPr lang="it-IT" sz="29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it-IT" sz="2900" b="1" u="sng" dirty="0">
                <a:latin typeface="Garamond" panose="02020404030301010803" pitchFamily="18" charset="0"/>
                <a:ea typeface="Calibri"/>
                <a:cs typeface="Times New Roman"/>
              </a:rPr>
              <a:t>PARTE PRIMA:</a:t>
            </a:r>
            <a:r>
              <a:rPr lang="it-IT" sz="2900" dirty="0">
                <a:latin typeface="Garamond" panose="02020404030301010803" pitchFamily="18" charset="0"/>
                <a:ea typeface="Calibri"/>
                <a:cs typeface="Times New Roman"/>
              </a:rPr>
              <a:t> PREMESSA ORGANIZZATIVA; FUNZIONI, OBIETTIVI E SOGGETTI; METODOLOGIA DI ANALISI DEL RISCHIO; ANALISI DEL CONTESTO ESTERNO ED INTERNO; VALUTAZIONE DEL RISCHIO ED INDIVIDUAZIONE DELLE CATEGORIE DI COMPORTAMENTO A RISCHIO.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it-IT" sz="2900" b="1" u="sng" dirty="0">
                <a:latin typeface="Garamond" panose="02020404030301010803" pitchFamily="18" charset="0"/>
                <a:ea typeface="Calibri"/>
                <a:cs typeface="Times New Roman"/>
              </a:rPr>
              <a:t>PARTE SECONDA:</a:t>
            </a:r>
            <a:r>
              <a:rPr lang="it-IT" sz="2900" dirty="0">
                <a:latin typeface="Garamond" panose="02020404030301010803" pitchFamily="18" charset="0"/>
                <a:ea typeface="Calibri"/>
                <a:cs typeface="Times New Roman"/>
              </a:rPr>
              <a:t> MISURE CONCRETE ED OPERATIVE GENERALI E SPECIFICHE DELL’ANTICORRUZIONE (MISURE OBBLIGATORIE E MISURE ULTERIORI); CODICI DI COMPORTAMENTO; MISURE DI DISCIPLINA DEL CONFLITTO DI INTERESSI: OBBLIGHI DI COMUNICAZIONE ED ASTENSIONE; AUTORIZZAZIONI ALLO SVOLGIMENTO DI INCARICHI D’UFFICIO OD EXTRAISTITUZIONALI (ART. 53 COMMA 5 D.LGS. 165/2001 COME MODIFICATO EX LEGE L. 190/2012); FORMAZIONE DI COMMISSIONI E ROTAZIONE DEL PERSONALE ADDETTO ALLE AREE A RISCHIO CORRUZIONE; TUTELA DEL WHISTLEBLOWER; FORMAZIONE INTERNA ED ESTERNA; AZIONE DI SENSIBILIZZAZIONE DELLA SOCIETA’ CIVILE; CONSULTAZIONE PUBBLICA E MONITORAGGIO SULL’ATTUAZIONE DEL P.T.P.C.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it-IT" sz="2900" b="1" u="sng" dirty="0">
                <a:latin typeface="Garamond" panose="02020404030301010803" pitchFamily="18" charset="0"/>
                <a:ea typeface="Calibri"/>
                <a:cs typeface="Times New Roman"/>
              </a:rPr>
              <a:t>PARTE TERZA:</a:t>
            </a:r>
            <a:r>
              <a:rPr lang="it-IT" sz="2900" dirty="0">
                <a:latin typeface="Garamond" panose="02020404030301010803" pitchFamily="18" charset="0"/>
                <a:ea typeface="Calibri"/>
                <a:cs typeface="Times New Roman"/>
              </a:rPr>
              <a:t> MONITORAGGIO ED AGGIORNAMENTO DEL P.T.P.C.; L’ACCESSO CIVICO EX ART. 5 D.LGS. 33</a:t>
            </a:r>
            <a:r>
              <a:rPr lang="it-IT" sz="2900" dirty="0" smtClean="0">
                <a:latin typeface="Garamond" panose="02020404030301010803" pitchFamily="18" charset="0"/>
                <a:ea typeface="Calibri"/>
                <a:cs typeface="Times New Roman"/>
              </a:rPr>
              <a:t>/2013</a:t>
            </a:r>
            <a:endParaRPr lang="it-IT" sz="29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marL="0" indent="0">
              <a:buNone/>
            </a:pPr>
            <a:endParaRPr lang="it-IT" sz="2200" dirty="0">
              <a:solidFill>
                <a:srgbClr val="000000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414569" y="6126163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Avv. Carmine Roberto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739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17425" y="395110"/>
            <a:ext cx="8229600" cy="585062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Aft>
                <a:spcPts val="1000"/>
              </a:spcAft>
              <a:buNone/>
            </a:pPr>
            <a:r>
              <a:rPr lang="it-IT" sz="2700" b="1" i="1" dirty="0" smtClean="0">
                <a:latin typeface="Garamond" panose="02020404030301010803" pitchFamily="18" charset="0"/>
                <a:ea typeface="Calibri"/>
                <a:cs typeface="Times New Roman"/>
              </a:rPr>
              <a:t>Seconda </a:t>
            </a:r>
            <a:r>
              <a:rPr lang="it-IT" sz="2700" b="1" i="1" dirty="0">
                <a:latin typeface="Garamond" panose="02020404030301010803" pitchFamily="18" charset="0"/>
                <a:ea typeface="Calibri"/>
                <a:cs typeface="Times New Roman"/>
              </a:rPr>
              <a:t>parte – </a:t>
            </a:r>
            <a:r>
              <a:rPr lang="it-IT" sz="2500" b="1" i="1" dirty="0">
                <a:latin typeface="Garamond" panose="02020404030301010803" pitchFamily="18" charset="0"/>
                <a:ea typeface="Calibri"/>
                <a:cs typeface="Times New Roman"/>
              </a:rPr>
              <a:t>12:00-13:30</a:t>
            </a:r>
            <a:endParaRPr lang="it-IT" sz="25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Wingdings"/>
              <a:buChar char=""/>
            </a:pPr>
            <a:r>
              <a:rPr lang="it-IT" sz="2700" dirty="0">
                <a:latin typeface="Garamond" panose="02020404030301010803" pitchFamily="18" charset="0"/>
                <a:ea typeface="Calibri"/>
                <a:cs typeface="Times New Roman"/>
              </a:rPr>
              <a:t>Ruolo e funzioni dell’ANAC: La legge n. 190/2012</a:t>
            </a:r>
          </a:p>
          <a:p>
            <a:pPr lvl="0" algn="just">
              <a:lnSpc>
                <a:spcPct val="150000"/>
              </a:lnSpc>
              <a:buFont typeface="Wingdings"/>
              <a:buChar char=""/>
            </a:pPr>
            <a:r>
              <a:rPr lang="it-IT" sz="2700" dirty="0">
                <a:latin typeface="Garamond" panose="02020404030301010803" pitchFamily="18" charset="0"/>
                <a:ea typeface="Calibri"/>
                <a:cs typeface="Times New Roman"/>
              </a:rPr>
              <a:t>La delibera ANAC n. 831/2016</a:t>
            </a:r>
          </a:p>
          <a:p>
            <a:pPr lvl="0" algn="just">
              <a:lnSpc>
                <a:spcPct val="150000"/>
              </a:lnSpc>
              <a:spcAft>
                <a:spcPts val="1000"/>
              </a:spcAft>
              <a:buFont typeface="Wingdings"/>
              <a:buChar char=""/>
            </a:pPr>
            <a:r>
              <a:rPr lang="it-IT" sz="2700" dirty="0">
                <a:latin typeface="Garamond" panose="02020404030301010803" pitchFamily="18" charset="0"/>
                <a:ea typeface="Calibri"/>
                <a:cs typeface="Times New Roman"/>
              </a:rPr>
              <a:t>Le linee guida dell’ANAC e il parere del Consiglio di Stato n. 1903/2016 del 13 settembre 2016 riferito all’affare n. 1329/2016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414569" y="6139121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1F497D"/>
                </a:solidFill>
              </a:rPr>
              <a:t>Avv. Carmine Roberto</a:t>
            </a:r>
            <a:endParaRPr lang="it-IT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460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17471" y="401078"/>
            <a:ext cx="8571717" cy="5725086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it-IT" sz="4500" b="1" dirty="0">
                <a:solidFill>
                  <a:srgbClr val="800000"/>
                </a:solidFill>
                <a:latin typeface="Garamond"/>
                <a:ea typeface="Calibri"/>
                <a:cs typeface="Times New Roman"/>
              </a:rPr>
              <a:t> </a:t>
            </a:r>
            <a:r>
              <a:rPr lang="it-IT" sz="4700" b="1" u="sng" dirty="0" smtClean="0">
                <a:solidFill>
                  <a:srgbClr val="800000"/>
                </a:solidFill>
                <a:latin typeface="Garamond" panose="02020404030301010803" pitchFamily="18" charset="0"/>
                <a:ea typeface="Calibri"/>
                <a:cs typeface="Times New Roman"/>
              </a:rPr>
              <a:t>IL </a:t>
            </a:r>
            <a:r>
              <a:rPr lang="it-IT" sz="4700" b="1" u="sng" dirty="0">
                <a:solidFill>
                  <a:srgbClr val="800000"/>
                </a:solidFill>
                <a:latin typeface="Garamond" panose="02020404030301010803" pitchFamily="18" charset="0"/>
                <a:ea typeface="Calibri"/>
                <a:cs typeface="Times New Roman"/>
              </a:rPr>
              <a:t>PIANO TRIENNALE ANTICORRUZIONE </a:t>
            </a:r>
            <a:r>
              <a:rPr lang="it-IT" sz="4700" b="1" u="sng" dirty="0" smtClean="0">
                <a:solidFill>
                  <a:srgbClr val="800000"/>
                </a:solidFill>
                <a:latin typeface="Garamond" panose="02020404030301010803" pitchFamily="18" charset="0"/>
                <a:ea typeface="Calibri"/>
                <a:cs typeface="Times New Roman"/>
              </a:rPr>
              <a:t>MIUR</a:t>
            </a:r>
            <a:endParaRPr lang="it-IT" sz="4700" dirty="0" smtClean="0">
              <a:solidFill>
                <a:srgbClr val="800000"/>
              </a:solidFill>
              <a:latin typeface="Garamond" panose="02020404030301010803" pitchFamily="18" charset="0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it-IT" b="1" dirty="0">
                <a:latin typeface="Garamond" panose="02020404030301010803" pitchFamily="18" charset="0"/>
                <a:ea typeface="Calibri"/>
                <a:cs typeface="Times New Roman"/>
              </a:rPr>
              <a:t> </a:t>
            </a:r>
            <a:endParaRPr lang="it-IT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it-IT" sz="3600" dirty="0">
                <a:latin typeface="Garamond" panose="02020404030301010803" pitchFamily="18" charset="0"/>
                <a:ea typeface="Calibri"/>
                <a:cs typeface="Times New Roman"/>
              </a:rPr>
              <a:t>RUOLO E FUNZIONI, SOGGETTI DI RIFERIMENTO, PERIODO DI RIFERIMENTO E MODALITA’ DI AGGIORNAMENTO: DALLA “CULTURA FORMALE DELL’ADEMPIMENTO” ALLA FORMAZIONE DELLA “CULTURA DELLA LOTTA ALLA CORRUZIONE”;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endParaRPr lang="it-IT" sz="36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it-IT" sz="3600" dirty="0">
                <a:latin typeface="Garamond" panose="02020404030301010803" pitchFamily="18" charset="0"/>
                <a:ea typeface="Calibri"/>
                <a:cs typeface="Times New Roman"/>
              </a:rPr>
              <a:t>IL SISTEMA DI PREVENZIONE DEL MIUR; UN NUOVO CONCETTO DI CORRUZIONE: </a:t>
            </a:r>
            <a:r>
              <a:rPr lang="it-IT" sz="3600" b="1" i="1" dirty="0">
                <a:latin typeface="Garamond" panose="02020404030301010803" pitchFamily="18" charset="0"/>
                <a:ea typeface="Calibri"/>
                <a:cs typeface="Times New Roman"/>
              </a:rPr>
              <a:t>“TUTTE QUELLE SITUAZIONI IN CUI, PUR NON VERIFICANDOSI UNA SITUAZIONE PENALMENTE PREGIUDIZIEVOLE, SI REALIZZI UNA DISTORSIONE DELL’AZIONE AMMINISTRATIVA DOVUTA ALL’USO A FINI PRIVATI DELLE FUNZIONI PUBBLICHE ATTRIBUITE IN VIOLAZIONE DEI PRINCIPI DI TRASPARENZA ED IMPARZIALITA’ CUI L’AZIONE AMMINISTRATIVA DEVE ISPIRARSI”;</a:t>
            </a:r>
            <a:endParaRPr lang="it-IT" sz="36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414569" y="6126163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Avv. Carmine Roberto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601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34232"/>
            <a:ext cx="8229600" cy="5791932"/>
          </a:xfrm>
        </p:spPr>
        <p:txBody>
          <a:bodyPr>
            <a:normAutofit fontScale="25000" lnSpcReduction="20000"/>
          </a:bodyPr>
          <a:lstStyle/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it-IT" sz="7200" b="1" dirty="0">
                <a:latin typeface="Garamond" panose="02020404030301010803" pitchFamily="18" charset="0"/>
                <a:ea typeface="Calibri"/>
                <a:cs typeface="Times New Roman"/>
              </a:rPr>
              <a:t>GLI ATTORI DELL’ANTICORRUZIONE IN SENO AL MIUR:</a:t>
            </a:r>
          </a:p>
          <a:p>
            <a:pPr lvl="1" algn="just">
              <a:lnSpc>
                <a:spcPct val="115000"/>
              </a:lnSpc>
              <a:buFont typeface="Wingdings"/>
              <a:buChar char=""/>
            </a:pPr>
            <a:r>
              <a:rPr lang="it-IT" sz="6400" dirty="0">
                <a:latin typeface="Garamond" panose="02020404030301010803" pitchFamily="18" charset="0"/>
                <a:ea typeface="Calibri"/>
                <a:cs typeface="Times New Roman"/>
              </a:rPr>
              <a:t>ORGANO</a:t>
            </a: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 </a:t>
            </a:r>
            <a:r>
              <a:rPr lang="it-IT" sz="6400" dirty="0">
                <a:latin typeface="Garamond" panose="02020404030301010803" pitchFamily="18" charset="0"/>
                <a:ea typeface="Calibri"/>
                <a:cs typeface="Times New Roman"/>
              </a:rPr>
              <a:t>DI INDIRIZZO POLITICO;</a:t>
            </a:r>
          </a:p>
          <a:p>
            <a:pPr lvl="1" algn="just">
              <a:lnSpc>
                <a:spcPct val="115000"/>
              </a:lnSpc>
              <a:buFont typeface="Wingdings"/>
              <a:buChar char=""/>
            </a:pPr>
            <a:r>
              <a:rPr lang="it-IT" sz="6400" dirty="0">
                <a:latin typeface="Garamond" panose="02020404030301010803" pitchFamily="18" charset="0"/>
                <a:ea typeface="Calibri"/>
                <a:cs typeface="Times New Roman"/>
              </a:rPr>
              <a:t>RESPONSABILE PREVENZIONE CORRUZIONE;</a:t>
            </a:r>
          </a:p>
          <a:p>
            <a:pPr lvl="1" algn="just">
              <a:lnSpc>
                <a:spcPct val="115000"/>
              </a:lnSpc>
              <a:buFont typeface="Wingdings"/>
              <a:buChar char=""/>
            </a:pPr>
            <a:r>
              <a:rPr lang="it-IT" sz="6400" dirty="0">
                <a:latin typeface="Garamond" panose="02020404030301010803" pitchFamily="18" charset="0"/>
                <a:ea typeface="Calibri"/>
                <a:cs typeface="Times New Roman"/>
              </a:rPr>
              <a:t>REFERENTI  PREVENZIONE CORRUZIONE;</a:t>
            </a:r>
          </a:p>
          <a:p>
            <a:pPr lvl="1" algn="just">
              <a:lnSpc>
                <a:spcPct val="115000"/>
              </a:lnSpc>
              <a:buFont typeface="Wingdings"/>
              <a:buChar char=""/>
            </a:pPr>
            <a:r>
              <a:rPr lang="it-IT" sz="6400" dirty="0">
                <a:latin typeface="Garamond" panose="02020404030301010803" pitchFamily="18" charset="0"/>
                <a:ea typeface="Calibri"/>
                <a:cs typeface="Times New Roman"/>
              </a:rPr>
              <a:t>TUTTI I DIPENDENTI;</a:t>
            </a:r>
          </a:p>
          <a:p>
            <a:pPr lvl="1" algn="just">
              <a:lnSpc>
                <a:spcPct val="115000"/>
              </a:lnSpc>
              <a:buFont typeface="Wingdings"/>
              <a:buChar char=""/>
            </a:pPr>
            <a:r>
              <a:rPr lang="it-IT" sz="6400" dirty="0">
                <a:latin typeface="Garamond" panose="02020404030301010803" pitchFamily="18" charset="0"/>
                <a:ea typeface="Calibri"/>
                <a:cs typeface="Times New Roman"/>
              </a:rPr>
              <a:t>COLLABORATORI A QUALSIASI TITOLO</a:t>
            </a:r>
            <a:r>
              <a:rPr lang="it-IT" sz="6400" dirty="0" smtClean="0">
                <a:latin typeface="Garamond" panose="02020404030301010803" pitchFamily="18" charset="0"/>
                <a:ea typeface="Calibri"/>
                <a:cs typeface="Times New Roman"/>
              </a:rPr>
              <a:t>.</a:t>
            </a:r>
          </a:p>
          <a:p>
            <a:pPr marL="457200" lvl="1" indent="0" algn="just">
              <a:lnSpc>
                <a:spcPct val="115000"/>
              </a:lnSpc>
              <a:buNone/>
            </a:pPr>
            <a:endParaRPr lang="it-IT" sz="64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it-IT" sz="7200" b="1" dirty="0">
                <a:latin typeface="Garamond" panose="02020404030301010803" pitchFamily="18" charset="0"/>
                <a:ea typeface="Calibri"/>
                <a:cs typeface="Times New Roman"/>
              </a:rPr>
              <a:t>IL SISTEMA DI GESTIONE DEL RISCHIO, LE AREE INDIVIDUATE DAL P.T.P.C.:</a:t>
            </a:r>
          </a:p>
          <a:p>
            <a:pPr lvl="1" algn="just">
              <a:lnSpc>
                <a:spcPct val="115000"/>
              </a:lnSpc>
              <a:spcAft>
                <a:spcPts val="1000"/>
              </a:spcAft>
              <a:buFont typeface="Wingdings"/>
              <a:buChar char=""/>
            </a:pPr>
            <a:r>
              <a:rPr lang="it-IT" sz="6400" b="1" u="sng" dirty="0">
                <a:latin typeface="Garamond" panose="02020404030301010803" pitchFamily="18" charset="0"/>
                <a:ea typeface="Calibri"/>
                <a:cs typeface="Times New Roman"/>
              </a:rPr>
              <a:t>AREA A</a:t>
            </a:r>
            <a:r>
              <a:rPr lang="it-IT" sz="6400" dirty="0">
                <a:latin typeface="Garamond" panose="02020404030301010803" pitchFamily="18" charset="0"/>
                <a:ea typeface="Calibri"/>
                <a:cs typeface="Times New Roman"/>
              </a:rPr>
              <a:t>: ACQUISIZIONE-PROGRESSIONE PERSONALE</a:t>
            </a:r>
          </a:p>
          <a:p>
            <a:pPr lvl="1" algn="just">
              <a:lnSpc>
                <a:spcPct val="115000"/>
              </a:lnSpc>
              <a:spcAft>
                <a:spcPts val="1000"/>
              </a:spcAft>
              <a:buFont typeface="Wingdings"/>
              <a:buChar char=""/>
            </a:pPr>
            <a:r>
              <a:rPr lang="it-IT" sz="6400" b="1" u="sng" dirty="0">
                <a:latin typeface="Garamond" panose="02020404030301010803" pitchFamily="18" charset="0"/>
                <a:ea typeface="Calibri"/>
                <a:cs typeface="Times New Roman"/>
              </a:rPr>
              <a:t>AREA B</a:t>
            </a:r>
            <a:r>
              <a:rPr lang="it-IT" sz="6400" dirty="0">
                <a:latin typeface="Garamond" panose="02020404030301010803" pitchFamily="18" charset="0"/>
                <a:ea typeface="Calibri"/>
                <a:cs typeface="Times New Roman"/>
              </a:rPr>
              <a:t>: AFFIDAMENTO LAVORI, SERVIZI, FORNITURE</a:t>
            </a:r>
          </a:p>
          <a:p>
            <a:pPr lvl="1" algn="just">
              <a:lnSpc>
                <a:spcPct val="115000"/>
              </a:lnSpc>
              <a:spcAft>
                <a:spcPts val="1000"/>
              </a:spcAft>
              <a:buFont typeface="Wingdings"/>
              <a:buChar char=""/>
            </a:pPr>
            <a:r>
              <a:rPr lang="it-IT" sz="6400" b="1" u="sng" dirty="0">
                <a:latin typeface="Garamond" panose="02020404030301010803" pitchFamily="18" charset="0"/>
                <a:ea typeface="Calibri"/>
                <a:cs typeface="Times New Roman"/>
              </a:rPr>
              <a:t>AREA C</a:t>
            </a:r>
            <a:r>
              <a:rPr lang="it-IT" sz="6400" dirty="0">
                <a:latin typeface="Garamond" panose="02020404030301010803" pitchFamily="18" charset="0"/>
                <a:ea typeface="Calibri"/>
                <a:cs typeface="Times New Roman"/>
              </a:rPr>
              <a:t>: PROVVEDIMENTI AMPLIATIVI DELLA SFERA GIURIDICA DEI DESTINATARI PRIVI DI EFFETTO ECONOMICO DIRETTO ED  IMMEDIATO</a:t>
            </a:r>
          </a:p>
          <a:p>
            <a:pPr lvl="1" algn="just">
              <a:lnSpc>
                <a:spcPct val="115000"/>
              </a:lnSpc>
              <a:spcAft>
                <a:spcPts val="1000"/>
              </a:spcAft>
              <a:buFont typeface="Wingdings"/>
              <a:buChar char=""/>
            </a:pPr>
            <a:r>
              <a:rPr lang="it-IT" sz="6400" b="1" u="sng" dirty="0">
                <a:latin typeface="Garamond" panose="02020404030301010803" pitchFamily="18" charset="0"/>
                <a:ea typeface="Calibri"/>
                <a:cs typeface="Times New Roman"/>
              </a:rPr>
              <a:t>AREA D</a:t>
            </a:r>
            <a:r>
              <a:rPr lang="it-IT" sz="6400" dirty="0">
                <a:latin typeface="Garamond" panose="02020404030301010803" pitchFamily="18" charset="0"/>
                <a:ea typeface="Calibri"/>
                <a:cs typeface="Times New Roman"/>
              </a:rPr>
              <a:t>: PROVVEDIMENTI AMPLIATIVI CON EFFETTO ECONOMICO DIRETTO ED IMMEDIATO</a:t>
            </a:r>
          </a:p>
          <a:p>
            <a:pPr lvl="1" algn="just">
              <a:lnSpc>
                <a:spcPct val="115000"/>
              </a:lnSpc>
              <a:spcAft>
                <a:spcPts val="1000"/>
              </a:spcAft>
              <a:buFont typeface="Wingdings"/>
              <a:buChar char=""/>
            </a:pPr>
            <a:r>
              <a:rPr lang="it-IT" sz="6400" b="1" u="sng" dirty="0">
                <a:latin typeface="Garamond" panose="02020404030301010803" pitchFamily="18" charset="0"/>
                <a:ea typeface="Calibri"/>
                <a:cs typeface="Times New Roman"/>
              </a:rPr>
              <a:t>AREA E</a:t>
            </a:r>
            <a:r>
              <a:rPr lang="it-IT" sz="6400" dirty="0">
                <a:latin typeface="Garamond" panose="02020404030301010803" pitchFamily="18" charset="0"/>
                <a:ea typeface="Calibri"/>
                <a:cs typeface="Times New Roman"/>
              </a:rPr>
              <a:t>: CONTROLLI E VIGILANZA</a:t>
            </a:r>
          </a:p>
          <a:p>
            <a:pPr lvl="1" algn="just">
              <a:lnSpc>
                <a:spcPct val="115000"/>
              </a:lnSpc>
              <a:spcAft>
                <a:spcPts val="1000"/>
              </a:spcAft>
              <a:buFont typeface="Wingdings"/>
              <a:buChar char=""/>
            </a:pPr>
            <a:r>
              <a:rPr lang="it-IT" sz="6400" b="1" u="sng" dirty="0">
                <a:latin typeface="Garamond" panose="02020404030301010803" pitchFamily="18" charset="0"/>
                <a:ea typeface="Calibri"/>
                <a:cs typeface="Times New Roman"/>
              </a:rPr>
              <a:t>AREA </a:t>
            </a:r>
            <a:r>
              <a:rPr lang="it-IT" sz="6400" b="1" u="sng" dirty="0" err="1">
                <a:latin typeface="Garamond" panose="02020404030301010803" pitchFamily="18" charset="0"/>
                <a:ea typeface="Calibri"/>
                <a:cs typeface="Times New Roman"/>
              </a:rPr>
              <a:t>F</a:t>
            </a:r>
            <a:r>
              <a:rPr lang="it-IT" sz="6400" dirty="0">
                <a:latin typeface="Garamond" panose="02020404030301010803" pitchFamily="18" charset="0"/>
                <a:ea typeface="Calibri"/>
                <a:cs typeface="Times New Roman"/>
              </a:rPr>
              <a:t>: PROCEDIMENTI DISCPLINARI PER IL PERSONALE AMMINISTRATIVO E DELLA SCUOLA</a:t>
            </a:r>
          </a:p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414569" y="6139969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Avv. Carmine Roberto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076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50942"/>
            <a:ext cx="8229600" cy="5775221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it-IT" sz="8000" b="1" u="sng" dirty="0">
                <a:solidFill>
                  <a:srgbClr val="800000"/>
                </a:solidFill>
                <a:latin typeface="Garamond" panose="02020404030301010803" pitchFamily="18" charset="0"/>
                <a:ea typeface="Calibri"/>
                <a:cs typeface="Times New Roman"/>
              </a:rPr>
              <a:t>MISURE GENERALI DI PREVENZIONE ALLA CORRUZIONE PREVISTE DAL P.T.P.C. DEL </a:t>
            </a:r>
            <a:r>
              <a:rPr lang="it-IT" sz="8000" b="1" u="sng" dirty="0" smtClean="0">
                <a:solidFill>
                  <a:srgbClr val="800000"/>
                </a:solidFill>
                <a:latin typeface="Garamond" panose="02020404030301010803" pitchFamily="18" charset="0"/>
                <a:ea typeface="Calibri"/>
                <a:cs typeface="Times New Roman"/>
              </a:rPr>
              <a:t>MIUR</a:t>
            </a:r>
            <a:endParaRPr lang="it-IT" sz="40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it-IT" sz="4900" b="1" dirty="0">
                <a:latin typeface="Garamond" panose="02020404030301010803" pitchFamily="18" charset="0"/>
                <a:ea typeface="Calibri"/>
                <a:cs typeface="Times New Roman"/>
              </a:rPr>
              <a:t>TRASPARENZA E PUBBLICITA’ DEGLI INCARICHI, DEGLI APPALTI E DELL’AFFIDAMENTO DI SERVIZI;</a:t>
            </a:r>
            <a:endParaRPr lang="it-IT" sz="49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it-IT" sz="4900" b="1" dirty="0">
                <a:latin typeface="Garamond" panose="02020404030301010803" pitchFamily="18" charset="0"/>
                <a:ea typeface="Calibri"/>
                <a:cs typeface="Times New Roman"/>
              </a:rPr>
              <a:t>CODICI DI COMPORTAMENTO;</a:t>
            </a:r>
            <a:endParaRPr lang="it-IT" sz="49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it-IT" sz="4900" b="1" dirty="0">
                <a:latin typeface="Garamond" panose="02020404030301010803" pitchFamily="18" charset="0"/>
                <a:ea typeface="Calibri"/>
                <a:cs typeface="Times New Roman"/>
              </a:rPr>
              <a:t>ROTAZIONE DEL PERSONALE;</a:t>
            </a:r>
            <a:endParaRPr lang="it-IT" sz="49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it-IT" sz="4900" b="1" dirty="0">
                <a:latin typeface="Garamond" panose="02020404030301010803" pitchFamily="18" charset="0"/>
                <a:ea typeface="Calibri"/>
                <a:cs typeface="Times New Roman"/>
              </a:rPr>
              <a:t>ASTENSIONE PER CONFLITTO DI INTERESSE;</a:t>
            </a:r>
            <a:endParaRPr lang="it-IT" sz="49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it-IT" sz="4900" b="1" dirty="0">
                <a:latin typeface="Garamond" panose="02020404030301010803" pitchFamily="18" charset="0"/>
                <a:ea typeface="Calibri"/>
                <a:cs typeface="Times New Roman"/>
              </a:rPr>
              <a:t>INCONFERIBILITA’ ED INCMPATIBILITA’;</a:t>
            </a:r>
            <a:endParaRPr lang="it-IT" sz="49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it-IT" sz="4900" b="1" dirty="0">
                <a:latin typeface="Garamond" panose="02020404030301010803" pitchFamily="18" charset="0"/>
                <a:ea typeface="Calibri"/>
                <a:cs typeface="Times New Roman"/>
              </a:rPr>
              <a:t>FORMAZIONE DI COMMISSIONI;</a:t>
            </a:r>
            <a:endParaRPr lang="it-IT" sz="49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it-IT" sz="4900" b="1" dirty="0">
                <a:latin typeface="Garamond" panose="02020404030301010803" pitchFamily="18" charset="0"/>
                <a:ea typeface="Calibri"/>
                <a:cs typeface="Times New Roman"/>
              </a:rPr>
              <a:t>TUTELA DEL WHISTLEBLOWER;</a:t>
            </a:r>
            <a:endParaRPr lang="it-IT" sz="49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it-IT" sz="4900" b="1" dirty="0">
                <a:latin typeface="Garamond" panose="02020404030301010803" pitchFamily="18" charset="0"/>
                <a:ea typeface="Calibri"/>
                <a:cs typeface="Times New Roman"/>
              </a:rPr>
              <a:t>FORMAZIONE DEL PERSONALE;</a:t>
            </a:r>
            <a:endParaRPr lang="it-IT" sz="49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it-IT" sz="4900" b="1" dirty="0">
                <a:latin typeface="Garamond" panose="02020404030301010803" pitchFamily="18" charset="0"/>
                <a:ea typeface="Calibri"/>
                <a:cs typeface="Times New Roman"/>
              </a:rPr>
              <a:t>PATTI DI INTEGRITA’ EX ART. 1 COMMA 17 L. 190/2012;</a:t>
            </a:r>
            <a:endParaRPr lang="it-IT" sz="49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it-IT" sz="4900" b="1" dirty="0">
                <a:latin typeface="Garamond" panose="02020404030301010803" pitchFamily="18" charset="0"/>
                <a:ea typeface="Calibri"/>
                <a:cs typeface="Times New Roman"/>
              </a:rPr>
              <a:t>CONSULTAZIONI ESTERNE CON I PORTATORI DI INTERESSE;</a:t>
            </a:r>
            <a:endParaRPr lang="it-IT" sz="49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1000"/>
              </a:spcAft>
              <a:buFont typeface="Symbol"/>
              <a:buChar char=""/>
            </a:pPr>
            <a:r>
              <a:rPr lang="it-IT" sz="4900" b="1" dirty="0">
                <a:latin typeface="Garamond" panose="02020404030301010803" pitchFamily="18" charset="0"/>
                <a:ea typeface="Calibri"/>
                <a:cs typeface="Times New Roman"/>
              </a:rPr>
              <a:t>RISPETTO DEI TEMPI PROCEDIMENTALI.</a:t>
            </a:r>
            <a:endParaRPr lang="it-IT" sz="49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6414569" y="6126163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Avv. Carmine Roberto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959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33963"/>
            <a:ext cx="8229600" cy="6116424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it-IT" sz="9600" b="1" u="sng" dirty="0">
                <a:solidFill>
                  <a:srgbClr val="800000"/>
                </a:solidFill>
                <a:latin typeface="Garamond" panose="02020404030301010803" pitchFamily="18" charset="0"/>
                <a:ea typeface="Calibri"/>
                <a:cs typeface="Times New Roman"/>
              </a:rPr>
              <a:t>IL PIANO TRIENNALE PER LA PREVENZIONE DELLA CORRUZIONE DELL’U.S.R. </a:t>
            </a:r>
            <a:r>
              <a:rPr lang="it-IT" sz="9600" b="1" u="sng" dirty="0" smtClean="0">
                <a:solidFill>
                  <a:srgbClr val="800000"/>
                </a:solidFill>
                <a:latin typeface="Garamond" panose="02020404030301010803" pitchFamily="18" charset="0"/>
                <a:ea typeface="Calibri"/>
                <a:cs typeface="Times New Roman"/>
              </a:rPr>
              <a:t>CAMPANIA</a:t>
            </a:r>
            <a:endParaRPr lang="it-IT" sz="96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PREMESSA, DESTINATARI, MODALITA’ DI AGGIORNAMENTO</a:t>
            </a:r>
            <a:r>
              <a:rPr lang="it-IT" sz="6400" b="1" dirty="0" smtClean="0">
                <a:latin typeface="Garamond" panose="02020404030301010803" pitchFamily="18" charset="0"/>
                <a:ea typeface="Calibri"/>
                <a:cs typeface="Times New Roman"/>
              </a:rPr>
              <a:t>;</a:t>
            </a:r>
            <a:endParaRPr lang="it-IT" sz="64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OBIETTIVI: </a:t>
            </a:r>
            <a:endParaRPr lang="it-IT" sz="6400" dirty="0" smtClean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1" algn="just">
              <a:lnSpc>
                <a:spcPct val="115000"/>
              </a:lnSpc>
              <a:buFont typeface="Wingdings"/>
              <a:buChar char=""/>
            </a:pPr>
            <a:r>
              <a:rPr lang="it-IT" sz="6400" dirty="0">
                <a:latin typeface="Garamond" panose="02020404030301010803" pitchFamily="18" charset="0"/>
                <a:ea typeface="Calibri"/>
                <a:cs typeface="Times New Roman"/>
              </a:rPr>
              <a:t>DETERMINARE PIENA CONSAPEVOLEZZA;</a:t>
            </a:r>
          </a:p>
          <a:p>
            <a:pPr lvl="1" algn="just">
              <a:lnSpc>
                <a:spcPct val="115000"/>
              </a:lnSpc>
              <a:buFont typeface="Wingdings"/>
              <a:buChar char=""/>
            </a:pPr>
            <a:r>
              <a:rPr lang="it-IT" sz="6400" dirty="0" smtClean="0">
                <a:latin typeface="Garamond" panose="02020404030301010803" pitchFamily="18" charset="0"/>
                <a:ea typeface="Calibri"/>
                <a:cs typeface="Times New Roman"/>
              </a:rPr>
              <a:t>SENSIBILIZZARE </a:t>
            </a:r>
            <a:r>
              <a:rPr lang="it-IT" sz="6400" dirty="0">
                <a:latin typeface="Garamond" panose="02020404030301010803" pitchFamily="18" charset="0"/>
                <a:ea typeface="Calibri"/>
                <a:cs typeface="Times New Roman"/>
              </a:rPr>
              <a:t>AD UN IMPEGNO COSTANTE;</a:t>
            </a:r>
          </a:p>
          <a:p>
            <a:pPr lvl="1" algn="just">
              <a:lnSpc>
                <a:spcPct val="115000"/>
              </a:lnSpc>
              <a:buFont typeface="Wingdings"/>
              <a:buChar char=""/>
            </a:pPr>
            <a:r>
              <a:rPr lang="it-IT" sz="6400" dirty="0">
                <a:latin typeface="Garamond" panose="02020404030301010803" pitchFamily="18" charset="0"/>
                <a:ea typeface="Calibri"/>
                <a:cs typeface="Times New Roman"/>
              </a:rPr>
              <a:t>ASSICURARE LA CORRETTEZZA DEI RAPPORTI TRA ISTITUIONI SCOLASTICHE;</a:t>
            </a:r>
          </a:p>
          <a:p>
            <a:pPr lvl="1" algn="just">
              <a:lnSpc>
                <a:spcPct val="115000"/>
              </a:lnSpc>
              <a:buFont typeface="Wingdings"/>
              <a:buChar char=""/>
            </a:pPr>
            <a:r>
              <a:rPr lang="it-IT" sz="6400" dirty="0">
                <a:latin typeface="Garamond" panose="02020404030301010803" pitchFamily="18" charset="0"/>
                <a:ea typeface="Calibri"/>
                <a:cs typeface="Times New Roman"/>
              </a:rPr>
              <a:t>MONITORARE E PREVENIRE</a:t>
            </a:r>
            <a:r>
              <a:rPr lang="it-IT" sz="6400" dirty="0" smtClean="0">
                <a:latin typeface="Garamond" panose="02020404030301010803" pitchFamily="18" charset="0"/>
                <a:ea typeface="Calibri"/>
                <a:cs typeface="Times New Roman"/>
              </a:rPr>
              <a:t>.</a:t>
            </a:r>
            <a:endParaRPr lang="it-IT" sz="64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GLI ATTORI DELL’ANTICORRUZIONE:</a:t>
            </a:r>
            <a:endParaRPr lang="it-IT" sz="64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1" algn="just">
              <a:lnSpc>
                <a:spcPct val="115000"/>
              </a:lnSpc>
              <a:buFont typeface="Wingdings"/>
              <a:buChar char=""/>
            </a:pP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RESPONSABILE PREVENZIONE CORRUZIONE;</a:t>
            </a:r>
            <a:endParaRPr lang="it-IT" sz="64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1" algn="just">
              <a:lnSpc>
                <a:spcPct val="115000"/>
              </a:lnSpc>
              <a:buFont typeface="Wingdings"/>
              <a:buChar char=""/>
            </a:pP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REFERENTI  PREVENZIONE CORRUZIONE;</a:t>
            </a:r>
            <a:endParaRPr lang="it-IT" sz="64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1" algn="just">
              <a:lnSpc>
                <a:spcPct val="115000"/>
              </a:lnSpc>
              <a:buFont typeface="Wingdings"/>
              <a:buChar char=""/>
            </a:pP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TUTTI I DIRIGENTI SCOLATICI;</a:t>
            </a:r>
            <a:endParaRPr lang="it-IT" sz="64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1" algn="just">
              <a:lnSpc>
                <a:spcPct val="115000"/>
              </a:lnSpc>
              <a:buFont typeface="Wingdings"/>
              <a:buChar char=""/>
            </a:pP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TUTTI I DIPENDENTI;</a:t>
            </a:r>
            <a:endParaRPr lang="it-IT" sz="64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1" algn="just">
              <a:lnSpc>
                <a:spcPct val="115000"/>
              </a:lnSpc>
              <a:buFont typeface="Wingdings"/>
              <a:buChar char=""/>
            </a:pP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COLLABORATORI A QUALSIASI TITOLO</a:t>
            </a:r>
            <a:r>
              <a:rPr lang="it-IT" sz="6400" b="1" dirty="0" smtClean="0">
                <a:latin typeface="Garamond" panose="02020404030301010803" pitchFamily="18" charset="0"/>
                <a:ea typeface="Calibri"/>
                <a:cs typeface="Times New Roman"/>
              </a:rPr>
              <a:t>.</a:t>
            </a:r>
            <a:endParaRPr lang="it-IT" sz="64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OGGETTO E CONTESTO </a:t>
            </a:r>
            <a:r>
              <a:rPr lang="it-IT" sz="6400" b="1" dirty="0" smtClean="0">
                <a:latin typeface="Garamond" panose="02020404030301010803" pitchFamily="18" charset="0"/>
                <a:ea typeface="Calibri"/>
                <a:cs typeface="Times New Roman"/>
              </a:rPr>
              <a:t>NORMATIVO </a:t>
            </a: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DI RIFERIMENTO;</a:t>
            </a:r>
            <a:endParaRPr lang="it-IT" sz="64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LA GESTIONE DEL RISCHIO;</a:t>
            </a:r>
            <a:endParaRPr lang="it-IT" sz="64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MISURE GENRALI PER LA PREVENZIONE;</a:t>
            </a:r>
            <a:endParaRPr lang="it-IT" sz="64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IL CRONOPROGRAMMA DI ATTUAZIONE DEL P.T.P.C. 2016 </a:t>
            </a:r>
            <a:r>
              <a:rPr lang="it-IT" sz="6400" b="1" dirty="0" smtClean="0">
                <a:latin typeface="Garamond" panose="02020404030301010803" pitchFamily="18" charset="0"/>
                <a:ea typeface="Calibri"/>
                <a:cs typeface="Times New Roman"/>
              </a:rPr>
              <a:t>– </a:t>
            </a: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2018</a:t>
            </a:r>
            <a:endParaRPr lang="it-IT" sz="64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marL="55626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it-IT" sz="56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dirty="0">
                <a:ea typeface="Calibri"/>
                <a:cs typeface="Times New Roman"/>
              </a:rPr>
              <a:t> </a:t>
            </a:r>
          </a:p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414569" y="6126163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Avv. Carmine Roberto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67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17532"/>
            <a:ext cx="8229600" cy="5808631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it-IT" sz="10400" b="1" u="sng" dirty="0">
                <a:solidFill>
                  <a:srgbClr val="800000"/>
                </a:solidFill>
                <a:latin typeface="Garamond" panose="02020404030301010803" pitchFamily="18" charset="0"/>
                <a:ea typeface="Calibri"/>
                <a:cs typeface="Times New Roman"/>
              </a:rPr>
              <a:t>LA DETERMINAZIONE 1310 DEL 28/12/2016 DELL’A.N.A.C.</a:t>
            </a:r>
            <a:endParaRPr lang="it-IT" sz="10400" dirty="0">
              <a:solidFill>
                <a:srgbClr val="800000"/>
              </a:solidFill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IL D.LGS. 97/2016 HA RAFFORZATO IL VALORE DELLA TRASPARENZA QUALE PRINCIPIO CHE INFORMA L’ORGANIZZAZIONE E L’AZIONE AMMINISTRATIVA ED I RAPPORTI CON IL CITTADINO : L’INTRODUZIONE DELL’ISTITUTO DELL’ACCESSO CIVICO, L’UNIFICAZIONE TRA P.T.P.C. E P.T.T.I., L’INTRODUZIONEDI NUOVE SANZIONI PECUNIARIE, IL POTERE DELL’A.N.A.C. DI IRROGARLE</a:t>
            </a:r>
            <a:r>
              <a:rPr lang="it-IT" sz="6400" b="1" dirty="0" smtClean="0">
                <a:latin typeface="Garamond" panose="02020404030301010803" pitchFamily="18" charset="0"/>
                <a:ea typeface="Calibri"/>
                <a:cs typeface="Times New Roman"/>
              </a:rPr>
              <a:t>.</a:t>
            </a:r>
            <a:endParaRPr lang="it-IT" sz="64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buFont typeface="Symbol"/>
              <a:buChar char=""/>
            </a:pP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SUDDIVISE IN TRE PARTI:</a:t>
            </a:r>
            <a:endParaRPr lang="it-IT" sz="64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1" algn="just">
              <a:lnSpc>
                <a:spcPct val="115000"/>
              </a:lnSpc>
              <a:buFont typeface="Wingdings"/>
              <a:buChar char=""/>
            </a:pP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1) Una  prima  parte  illustra  le  modifiche  di  carattere  generale  che  sono  state  introdotte  dal  d.lgs.  97/2016, con  particolare  riferimento  all’ambito  soggettivo  di  applicazione,  alla  programmazione  della  trasparenza e alla  qualità  dei dati pubblicati</a:t>
            </a:r>
            <a:r>
              <a:rPr lang="it-IT" sz="6400" b="1" dirty="0" smtClean="0">
                <a:latin typeface="Garamond" panose="02020404030301010803" pitchFamily="18" charset="0"/>
                <a:ea typeface="Calibri"/>
                <a:cs typeface="Times New Roman"/>
              </a:rPr>
              <a:t>.</a:t>
            </a:r>
            <a:endParaRPr lang="it-IT" sz="64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1" algn="just">
              <a:lnSpc>
                <a:spcPct val="115000"/>
              </a:lnSpc>
              <a:buFont typeface="Wingdings"/>
              <a:buChar char=""/>
            </a:pP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2) Nella  seconda  parte  si  dà  conto  delle  principali  modifiche  o  integrazioni  degli  </a:t>
            </a:r>
            <a:r>
              <a:rPr lang="it-IT" sz="6400" b="1" dirty="0" smtClean="0">
                <a:latin typeface="Garamond" panose="02020404030301010803" pitchFamily="18" charset="0"/>
                <a:ea typeface="Calibri"/>
                <a:cs typeface="Times New Roman"/>
              </a:rPr>
              <a:t>obblighi  </a:t>
            </a: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di  pubblicazione disciplinati  nel  d.lgs.  33/2013</a:t>
            </a:r>
            <a:r>
              <a:rPr lang="it-IT" sz="6400" b="1" dirty="0" smtClean="0">
                <a:latin typeface="Garamond" panose="02020404030301010803" pitchFamily="18" charset="0"/>
                <a:ea typeface="Calibri"/>
                <a:cs typeface="Times New Roman"/>
              </a:rPr>
              <a:t>.</a:t>
            </a:r>
            <a:endParaRPr lang="it-IT" sz="64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1" algn="just">
              <a:lnSpc>
                <a:spcPct val="115000"/>
              </a:lnSpc>
              <a:spcAft>
                <a:spcPts val="1000"/>
              </a:spcAft>
              <a:buFont typeface="Wingdings"/>
              <a:buChar char=""/>
            </a:pP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3) Nella  terza  parte  sono  fornite  alcune  indicazioni  circa  la  decorrenza  dei  nuovi  obblighi e  l’accesso  civico in caso di  mancata  pubblicazione di dati. In  allegato  alle  Linee  guida  è  stata  predisposta,  in  sostituzione  dell’allegato  1  della  delibera  n.  50/  2013, una  mappa  ricognitiva  degli  obblighi  di  pubblicazione  previsti  per  le  pubbliche  amministrazioni  dalla normativa vigente.</a:t>
            </a:r>
            <a:endParaRPr lang="it-IT" sz="64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414569" y="6126163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Avv. Carmine Roberto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6972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58950"/>
            <a:ext cx="8229600" cy="5767214"/>
          </a:xfrm>
        </p:spPr>
        <p:txBody>
          <a:bodyPr/>
          <a:lstStyle/>
          <a:p>
            <a:pPr lvl="0"/>
            <a:r>
              <a:rPr lang="it-IT" sz="2400" b="1" dirty="0">
                <a:latin typeface="Garamond" panose="02020404030301010803" pitchFamily="18" charset="0"/>
                <a:cs typeface="Times New Roman"/>
              </a:rPr>
              <a:t>ENTRO IL 31/01 DI OGNI ANNO IL NUOVO P.T.P.C.T.</a:t>
            </a:r>
            <a:r>
              <a:rPr lang="it-IT" sz="2400" b="1" dirty="0" smtClean="0">
                <a:latin typeface="Garamond" panose="02020404030301010803" pitchFamily="18" charset="0"/>
                <a:cs typeface="Times New Roman"/>
              </a:rPr>
              <a:t>;</a:t>
            </a:r>
          </a:p>
          <a:p>
            <a:pPr marL="0" lvl="0" indent="0">
              <a:buNone/>
            </a:pPr>
            <a:endParaRPr lang="it-IT" sz="2400" dirty="0" smtClean="0">
              <a:latin typeface="Garamond" panose="02020404030301010803" pitchFamily="18" charset="0"/>
              <a:cs typeface="Times New Roman"/>
            </a:endParaRPr>
          </a:p>
          <a:p>
            <a:pPr marL="0" lvl="0" indent="0">
              <a:buNone/>
            </a:pPr>
            <a:endParaRPr lang="it-IT" sz="2400" dirty="0">
              <a:latin typeface="Garamond" panose="02020404030301010803" pitchFamily="18" charset="0"/>
              <a:cs typeface="Times New Roman"/>
            </a:endParaRPr>
          </a:p>
          <a:p>
            <a:pPr lvl="0"/>
            <a:r>
              <a:rPr lang="it-IT" sz="2400" b="1" dirty="0">
                <a:latin typeface="Garamond" panose="02020404030301010803" pitchFamily="18" charset="0"/>
                <a:cs typeface="Times New Roman"/>
              </a:rPr>
              <a:t>LINEE GIUDA AD HOC PER L’ACCESSO CIVICO ART. 1 CO. 8 </a:t>
            </a:r>
            <a:r>
              <a:rPr lang="it-IT" sz="2400" b="1" dirty="0" smtClean="0">
                <a:latin typeface="Garamond" panose="02020404030301010803" pitchFamily="18" charset="0"/>
                <a:cs typeface="Times New Roman"/>
              </a:rPr>
              <a:t>L. 190</a:t>
            </a:r>
            <a:r>
              <a:rPr lang="it-IT" sz="2400" b="1" dirty="0">
                <a:latin typeface="Garamond" panose="02020404030301010803" pitchFamily="18" charset="0"/>
                <a:cs typeface="Times New Roman"/>
              </a:rPr>
              <a:t>/2012</a:t>
            </a:r>
            <a:r>
              <a:rPr lang="it-IT" sz="2400" b="1" dirty="0" smtClean="0">
                <a:latin typeface="Garamond" panose="02020404030301010803" pitchFamily="18" charset="0"/>
                <a:cs typeface="Times New Roman"/>
              </a:rPr>
              <a:t>;</a:t>
            </a:r>
          </a:p>
          <a:p>
            <a:pPr marL="0" lvl="0" indent="0">
              <a:buNone/>
            </a:pPr>
            <a:endParaRPr lang="it-IT" sz="2400" b="1" dirty="0">
              <a:latin typeface="Garamond" panose="02020404030301010803" pitchFamily="18" charset="0"/>
              <a:cs typeface="Times New Roman"/>
            </a:endParaRPr>
          </a:p>
          <a:p>
            <a:pPr marL="0" lvl="0" indent="0">
              <a:buNone/>
            </a:pPr>
            <a:endParaRPr lang="it-IT" sz="2400" dirty="0">
              <a:latin typeface="Garamond" panose="02020404030301010803" pitchFamily="18" charset="0"/>
              <a:cs typeface="Times New Roman"/>
            </a:endParaRPr>
          </a:p>
          <a:p>
            <a:pPr lvl="0"/>
            <a:r>
              <a:rPr lang="it-IT" sz="2400" b="1" dirty="0">
                <a:latin typeface="Garamond" panose="02020404030301010803" pitchFamily="18" charset="0"/>
                <a:cs typeface="Times New Roman"/>
              </a:rPr>
              <a:t>IN COINCIDENZA CON I P.T.P.C.T. L’ATTIVITA’ DI VIGILANZA DELL’AUTORITA’ SUI NUOVI OBBLIGHI E SU QUELLI OGGETTO DI MODIFICA SARA’ SVOLTA DAL 31/01/2017.</a:t>
            </a:r>
            <a:endParaRPr lang="it-IT" sz="2400" dirty="0">
              <a:latin typeface="Garamond" panose="02020404030301010803" pitchFamily="18" charset="0"/>
              <a:cs typeface="Times New Roman"/>
            </a:endParaRP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414569" y="6126163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Avv. Carmine Roberto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017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262310"/>
            <a:ext cx="8229600" cy="5863854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it-IT" sz="9600" b="1" u="sng" dirty="0" smtClean="0">
                <a:solidFill>
                  <a:srgbClr val="800000"/>
                </a:solidFill>
                <a:latin typeface="Garamond" panose="02020404030301010803" pitchFamily="18" charset="0"/>
                <a:ea typeface="Calibri"/>
                <a:cs typeface="Times New Roman"/>
              </a:rPr>
              <a:t>IL WHISTLEBLOWING</a:t>
            </a:r>
            <a:r>
              <a:rPr lang="it-IT" sz="9600" b="1" dirty="0" smtClean="0">
                <a:latin typeface="Garamond" panose="02020404030301010803" pitchFamily="18" charset="0"/>
                <a:ea typeface="Calibri"/>
                <a:cs typeface="Times New Roman"/>
              </a:rPr>
              <a:t> </a:t>
            </a:r>
            <a:endParaRPr lang="it-IT" sz="9600" dirty="0" smtClean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it-IT" sz="6400" b="1" dirty="0" smtClean="0">
                <a:latin typeface="Garamond" panose="02020404030301010803" pitchFamily="18" charset="0"/>
                <a:ea typeface="Calibri"/>
                <a:cs typeface="Times New Roman"/>
              </a:rPr>
              <a:t>LA DERIVAZIONE DAI SISTEMI ANGLOSASSONI: DEFINZIONE SOCIOLOGICA ED INTRODUZIONE NEL NOSTRO SISTEMA DI PREVENZIONE DELLA CORRUZIONE CON L’ART. 1 COMMA 5 LEGGE 190/2012;</a:t>
            </a:r>
            <a:endParaRPr lang="it-IT" sz="6400" dirty="0" smtClean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it-IT" sz="6400" b="1" dirty="0" smtClean="0">
                <a:latin typeface="Garamond" panose="02020404030301010803" pitchFamily="18" charset="0"/>
                <a:ea typeface="Calibri"/>
                <a:cs typeface="Times New Roman"/>
              </a:rPr>
              <a:t>UN </a:t>
            </a: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NUOVO “MODO DI ESSERE” DEL DIPENDENTE PUBBLICO;</a:t>
            </a:r>
            <a:endParaRPr lang="it-IT" sz="64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OTTICO DI PREVENZIONE E DIFFIDENZA </a:t>
            </a:r>
            <a:r>
              <a:rPr lang="it-IT" sz="6400" b="1" dirty="0" smtClean="0">
                <a:latin typeface="Garamond" panose="02020404030301010803" pitchFamily="18" charset="0"/>
                <a:ea typeface="Calibri"/>
                <a:cs typeface="Times New Roman"/>
              </a:rPr>
              <a:t>DEI COLLEGHI VERSO </a:t>
            </a: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TALE FIGURA;</a:t>
            </a:r>
            <a:endParaRPr lang="it-IT" sz="6400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it-IT" sz="6400" b="1" dirty="0">
                <a:latin typeface="Garamond" panose="02020404030301010803" pitchFamily="18" charset="0"/>
                <a:ea typeface="Calibri"/>
                <a:cs typeface="Times New Roman"/>
              </a:rPr>
              <a:t>LA </a:t>
            </a:r>
            <a:r>
              <a:rPr lang="it-IT" sz="6400" b="1" dirty="0" smtClean="0">
                <a:latin typeface="Garamond" panose="02020404030301010803" pitchFamily="18" charset="0"/>
                <a:ea typeface="Calibri"/>
                <a:cs typeface="Times New Roman"/>
              </a:rPr>
              <a:t>TUTELA DELL’ANONIMATO DEL SEGNALANTE</a:t>
            </a:r>
            <a:endParaRPr lang="it-IT" sz="6400" dirty="0" smtClean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1" algn="just">
              <a:lnSpc>
                <a:spcPct val="150000"/>
              </a:lnSpc>
              <a:buFont typeface="Wingdings"/>
              <a:buChar char=""/>
            </a:pPr>
            <a:r>
              <a:rPr lang="it-IT" sz="6400" b="1" dirty="0" smtClean="0">
                <a:latin typeface="Garamond" panose="02020404030301010803" pitchFamily="18" charset="0"/>
                <a:ea typeface="Calibri"/>
                <a:cs typeface="Times New Roman"/>
              </a:rPr>
              <a:t>IL P.T.P.C. DELL’A.N.A.C. PAG. 36;</a:t>
            </a:r>
            <a:endParaRPr lang="it-IT" sz="6400" dirty="0" smtClean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1" algn="just">
              <a:lnSpc>
                <a:spcPct val="150000"/>
              </a:lnSpc>
              <a:buFont typeface="Wingdings"/>
              <a:buChar char=""/>
            </a:pPr>
            <a:r>
              <a:rPr lang="it-IT" sz="6400" b="1" dirty="0" smtClean="0">
                <a:latin typeface="Garamond" panose="02020404030301010803" pitchFamily="18" charset="0"/>
                <a:ea typeface="Calibri"/>
                <a:cs typeface="Times New Roman"/>
              </a:rPr>
              <a:t>IL P.T.P.C. DEL M.I.U.R. PAG. 46;</a:t>
            </a:r>
            <a:endParaRPr lang="it-IT" sz="6400" dirty="0" smtClean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1" algn="just">
              <a:lnSpc>
                <a:spcPct val="150000"/>
              </a:lnSpc>
              <a:buFont typeface="Wingdings"/>
              <a:buChar char=""/>
            </a:pPr>
            <a:r>
              <a:rPr lang="it-IT" sz="6400" b="1" dirty="0" smtClean="0">
                <a:latin typeface="Garamond" panose="02020404030301010803" pitchFamily="18" charset="0"/>
                <a:ea typeface="Calibri"/>
                <a:cs typeface="Times New Roman"/>
              </a:rPr>
              <a:t>IL P.T.P.C. DELL’U.S.R. CAMPANIA PAGG. 30 – 32 CON LA PREVISIONE DI PROCEDURE DI SEGNALAZIONE.</a:t>
            </a:r>
            <a:endParaRPr lang="it-IT" sz="6400" dirty="0" smtClean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Symbol"/>
              <a:buChar char=""/>
            </a:pPr>
            <a:r>
              <a:rPr lang="it-IT" sz="6400" b="1" dirty="0" smtClean="0">
                <a:latin typeface="Garamond" panose="02020404030301010803" pitchFamily="18" charset="0"/>
                <a:ea typeface="Calibri"/>
                <a:cs typeface="Times New Roman"/>
              </a:rPr>
              <a:t>DIFFERENZE CON IL DENUNCIANTE;</a:t>
            </a:r>
            <a:endParaRPr lang="it-IT" sz="6400" dirty="0" smtClean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1000"/>
              </a:spcAft>
              <a:buFont typeface="Symbol"/>
              <a:buChar char=""/>
            </a:pPr>
            <a:r>
              <a:rPr lang="it-IT" sz="6400" b="1" dirty="0" smtClean="0">
                <a:latin typeface="Garamond" panose="02020404030301010803" pitchFamily="18" charset="0"/>
                <a:ea typeface="Calibri"/>
                <a:cs typeface="Times New Roman"/>
              </a:rPr>
              <a:t>L’OPPORTUNITA’ DI DARE AL WHISTLEBLOWER UN NUOVO VOLTO ACCETTATO DALLA SOCIETA’ CIVILE E DAL MONDO DEL LAVORO.</a:t>
            </a:r>
            <a:endParaRPr lang="it-IT" sz="6400" dirty="0" smtClean="0">
              <a:latin typeface="Garamond" panose="02020404030301010803" pitchFamily="18" charset="0"/>
              <a:ea typeface="Calibri"/>
              <a:cs typeface="Times New Roman"/>
            </a:endParaRPr>
          </a:p>
          <a:p>
            <a:endParaRPr lang="it-IT" sz="4500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414569" y="6126163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Avv. Carmine Roberto</a:t>
            </a:r>
            <a:endParaRPr lang="it-I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034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14656"/>
            <a:ext cx="8229600" cy="5882912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50000"/>
              </a:lnSpc>
              <a:spcAft>
                <a:spcPts val="1000"/>
              </a:spcAft>
              <a:buNone/>
            </a:pPr>
            <a:r>
              <a:rPr lang="it-IT" sz="3900" b="1" u="sng" dirty="0">
                <a:latin typeface="Garamond" panose="02020404030301010803" pitchFamily="18" charset="0"/>
                <a:ea typeface="Calibri"/>
                <a:cs typeface="Times New Roman"/>
              </a:rPr>
              <a:t>Lezione 2 – 24 marzo 2017 - 14:15-18:00</a:t>
            </a:r>
            <a:endParaRPr lang="it-IT" sz="3900" u="sng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>
              <a:lnSpc>
                <a:spcPct val="150000"/>
              </a:lnSpc>
              <a:buFont typeface="Wingdings"/>
              <a:buChar char=""/>
            </a:pPr>
            <a:r>
              <a:rPr lang="it-IT" dirty="0">
                <a:latin typeface="Garamond" panose="02020404030301010803" pitchFamily="18" charset="0"/>
                <a:ea typeface="Calibri"/>
                <a:cs typeface="Times New Roman"/>
              </a:rPr>
              <a:t>la delibera ANAC n. 430/2016 e le misure anticorruzione per le istituzioni scolastiche: Le aree a maggior rischio di corruzione e gli obblighi di pubblicazione</a:t>
            </a:r>
          </a:p>
          <a:p>
            <a:pPr lvl="0" algn="just">
              <a:lnSpc>
                <a:spcPct val="150000"/>
              </a:lnSpc>
              <a:buFont typeface="Wingdings"/>
              <a:buChar char=""/>
            </a:pPr>
            <a:r>
              <a:rPr lang="it-IT" dirty="0">
                <a:latin typeface="Garamond" panose="02020404030301010803" pitchFamily="18" charset="0"/>
                <a:ea typeface="Calibri"/>
                <a:cs typeface="Times New Roman"/>
              </a:rPr>
              <a:t>i soggetti dell’anticorruzione e le responsabilità nelle scuole</a:t>
            </a:r>
          </a:p>
          <a:p>
            <a:pPr lvl="0" algn="just">
              <a:lnSpc>
                <a:spcPct val="150000"/>
              </a:lnSpc>
              <a:buFont typeface="Wingdings"/>
              <a:buChar char=""/>
            </a:pPr>
            <a:r>
              <a:rPr lang="it-IT" dirty="0">
                <a:latin typeface="Garamond" panose="02020404030301010803" pitchFamily="18" charset="0"/>
                <a:ea typeface="Calibri"/>
                <a:cs typeface="Times New Roman"/>
              </a:rPr>
              <a:t>i piani territoriali anticorruzione: l’USR Campania</a:t>
            </a:r>
          </a:p>
          <a:p>
            <a:pPr lvl="0" algn="just">
              <a:lnSpc>
                <a:spcPct val="150000"/>
              </a:lnSpc>
              <a:buFont typeface="Wingdings"/>
              <a:buChar char=""/>
            </a:pPr>
            <a:r>
              <a:rPr lang="it-IT" dirty="0">
                <a:latin typeface="Garamond" panose="02020404030301010803" pitchFamily="18" charset="0"/>
                <a:ea typeface="Calibri"/>
                <a:cs typeface="Times New Roman"/>
              </a:rPr>
              <a:t>formazione dei dirigenti scolastici e del personale</a:t>
            </a:r>
          </a:p>
          <a:p>
            <a:pPr lvl="0" algn="just">
              <a:lnSpc>
                <a:spcPct val="150000"/>
              </a:lnSpc>
              <a:buFont typeface="Wingdings"/>
              <a:buChar char=""/>
            </a:pPr>
            <a:r>
              <a:rPr lang="it-IT" dirty="0">
                <a:latin typeface="Garamond" panose="02020404030301010803" pitchFamily="18" charset="0"/>
                <a:ea typeface="Calibri"/>
                <a:cs typeface="Times New Roman"/>
              </a:rPr>
              <a:t>le misure obbligatorie: codici di comportamento e </a:t>
            </a:r>
            <a:r>
              <a:rPr lang="it-IT" i="1" dirty="0" err="1">
                <a:latin typeface="Garamond" panose="02020404030301010803" pitchFamily="18" charset="0"/>
                <a:ea typeface="Calibri"/>
                <a:cs typeface="Times New Roman"/>
              </a:rPr>
              <a:t>whistleblowing</a:t>
            </a:r>
            <a:endParaRPr lang="it-IT" dirty="0">
              <a:latin typeface="Garamond" panose="02020404030301010803" pitchFamily="18" charset="0"/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Wingdings"/>
              <a:buChar char=""/>
            </a:pPr>
            <a:r>
              <a:rPr lang="it-IT" dirty="0">
                <a:latin typeface="Garamond" panose="02020404030301010803" pitchFamily="18" charset="0"/>
                <a:ea typeface="Calibri"/>
                <a:cs typeface="Times New Roman"/>
              </a:rPr>
              <a:t>il conflitto di interesse</a:t>
            </a:r>
          </a:p>
          <a:p>
            <a:pPr lvl="0" algn="just">
              <a:lnSpc>
                <a:spcPct val="150000"/>
              </a:lnSpc>
              <a:spcAft>
                <a:spcPts val="1000"/>
              </a:spcAft>
              <a:buFont typeface="Wingdings"/>
              <a:buChar char=""/>
            </a:pPr>
            <a:r>
              <a:rPr lang="it-IT" dirty="0">
                <a:latin typeface="Garamond" panose="02020404030301010803" pitchFamily="18" charset="0"/>
                <a:ea typeface="Calibri"/>
                <a:cs typeface="Times New Roman"/>
              </a:rPr>
              <a:t>i casi pratici </a:t>
            </a:r>
          </a:p>
          <a:p>
            <a:pPr marL="0" indent="0" fontAlgn="base">
              <a:buNone/>
            </a:pP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414569" y="6139121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1F497D"/>
                </a:solidFill>
              </a:rPr>
              <a:t>Avv. Carmine Roberto</a:t>
            </a:r>
            <a:endParaRPr lang="it-IT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161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66488"/>
            <a:ext cx="8229600" cy="577924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it-IT" sz="2800" b="1" dirty="0" smtClean="0">
                <a:solidFill>
                  <a:srgbClr val="800000"/>
                </a:solidFill>
                <a:latin typeface="Garamond" panose="02020404030301010803" pitchFamily="18" charset="0"/>
                <a:cs typeface="Times New Roman"/>
              </a:rPr>
              <a:t>IL FENOMENO CORRUZIONE</a:t>
            </a:r>
          </a:p>
          <a:p>
            <a:pPr marL="0" indent="0" algn="ctr">
              <a:buNone/>
            </a:pPr>
            <a:endParaRPr lang="it-IT" sz="1800" b="1" dirty="0">
              <a:latin typeface="Garamond" panose="02020404030301010803" pitchFamily="18" charset="0"/>
              <a:cs typeface="Times New Roman"/>
            </a:endParaRPr>
          </a:p>
          <a:p>
            <a:pPr>
              <a:buFont typeface="Wingdings" charset="0"/>
              <a:buChar char="à"/>
            </a:pPr>
            <a:r>
              <a:rPr lang="it-IT" sz="1800" b="1" dirty="0" smtClean="0">
                <a:solidFill>
                  <a:srgbClr val="800000"/>
                </a:solidFill>
                <a:latin typeface="Garamond" panose="02020404030301010803" pitchFamily="18" charset="0"/>
                <a:cs typeface="Times New Roman"/>
                <a:sym typeface="Wingdings"/>
              </a:rPr>
              <a:t>FENOMENO MULTIDIMENSIONALE</a:t>
            </a:r>
          </a:p>
          <a:p>
            <a:pPr marL="0" indent="0">
              <a:buNone/>
            </a:pPr>
            <a:r>
              <a:rPr lang="it-IT" sz="1800" dirty="0" smtClean="0">
                <a:latin typeface="Garamond" panose="02020404030301010803" pitchFamily="18" charset="0"/>
                <a:cs typeface="Times New Roman"/>
                <a:sym typeface="Wingdings"/>
              </a:rPr>
              <a:t>DEFINIZIONE GIURIDICA E DIRITTO PENALE: ARTT. 317 e ss. </a:t>
            </a:r>
            <a:r>
              <a:rPr lang="it-IT" sz="1800" dirty="0">
                <a:latin typeface="Garamond" panose="02020404030301010803" pitchFamily="18" charset="0"/>
                <a:cs typeface="Times New Roman"/>
                <a:sym typeface="Wingdings"/>
              </a:rPr>
              <a:t>c</a:t>
            </a:r>
            <a:r>
              <a:rPr lang="it-IT" sz="1800" dirty="0" smtClean="0">
                <a:latin typeface="Garamond" panose="02020404030301010803" pitchFamily="18" charset="0"/>
                <a:cs typeface="Times New Roman"/>
                <a:sym typeface="Wingdings"/>
              </a:rPr>
              <a:t>.p. CORRUZIONE e CONCUSSIONE</a:t>
            </a:r>
            <a:endParaRPr lang="it-IT" sz="1800" b="1" dirty="0">
              <a:latin typeface="Garamond" panose="02020404030301010803" pitchFamily="18" charset="0"/>
              <a:cs typeface="Times New Roman"/>
              <a:sym typeface="Wingdings"/>
            </a:endParaRPr>
          </a:p>
          <a:p>
            <a:pPr marL="0" indent="0">
              <a:spcAft>
                <a:spcPts val="0"/>
              </a:spcAft>
              <a:buNone/>
            </a:pPr>
            <a:endParaRPr lang="it-IT" sz="1800" b="1" dirty="0" smtClean="0">
              <a:latin typeface="Garamond" panose="02020404030301010803" pitchFamily="18" charset="0"/>
              <a:cs typeface="Times New Roman"/>
              <a:sym typeface="Wingdings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it-IT" sz="1800" b="1" dirty="0" smtClean="0">
                <a:solidFill>
                  <a:srgbClr val="800000"/>
                </a:solidFill>
                <a:latin typeface="Garamond" panose="02020404030301010803" pitchFamily="18" charset="0"/>
                <a:cs typeface="Times New Roman"/>
                <a:sym typeface="Wingdings"/>
              </a:rPr>
              <a:t> DEFINIZIONE SOCIOLOGICA</a:t>
            </a:r>
          </a:p>
          <a:p>
            <a:pPr marL="0" indent="0">
              <a:spcAft>
                <a:spcPts val="0"/>
              </a:spcAft>
              <a:buNone/>
            </a:pPr>
            <a:r>
              <a:rPr lang="it-IT" sz="1800" cap="small" dirty="0" smtClean="0">
                <a:latin typeface="Garamond" panose="02020404030301010803" pitchFamily="18" charset="0"/>
                <a:ea typeface="Times New Roman"/>
                <a:cs typeface="Times New Roman"/>
              </a:rPr>
              <a:t>ELEMENTI </a:t>
            </a:r>
            <a:r>
              <a:rPr lang="it-IT" sz="1800" cap="small" dirty="0">
                <a:latin typeface="Garamond" panose="02020404030301010803" pitchFamily="18" charset="0"/>
                <a:ea typeface="Times New Roman"/>
                <a:cs typeface="Times New Roman"/>
              </a:rPr>
              <a:t>FONDAMENTALI </a:t>
            </a:r>
            <a:r>
              <a:rPr lang="it-IT" sz="1800" cap="small" dirty="0" smtClean="0">
                <a:latin typeface="Garamond" panose="02020404030301010803" pitchFamily="18" charset="0"/>
                <a:ea typeface="Times New Roman"/>
                <a:cs typeface="Times New Roman"/>
              </a:rPr>
              <a:t>DELLA DEFINIZIONE </a:t>
            </a:r>
            <a:r>
              <a:rPr lang="it-IT" sz="1800" cap="small" dirty="0">
                <a:latin typeface="Garamond" panose="02020404030301010803" pitchFamily="18" charset="0"/>
                <a:ea typeface="Times New Roman"/>
                <a:cs typeface="Times New Roman"/>
              </a:rPr>
              <a:t>SECONDO IL “MODELLO DELL’AGENZIA” </a:t>
            </a:r>
            <a:endParaRPr lang="it-IT" sz="1800" cap="small" dirty="0" smtClean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r>
              <a:rPr lang="it-IT" sz="1800" i="1" dirty="0" smtClean="0">
                <a:latin typeface="Garamond" panose="02020404030301010803" pitchFamily="18" charset="0"/>
                <a:cs typeface="Times New Roman"/>
              </a:rPr>
              <a:t>IL POTERE AFFIDATO</a:t>
            </a:r>
          </a:p>
          <a:p>
            <a:r>
              <a:rPr lang="it-IT" sz="1800" i="1" dirty="0" smtClean="0">
                <a:latin typeface="Garamond" panose="02020404030301010803" pitchFamily="18" charset="0"/>
                <a:ea typeface="Times New Roman"/>
                <a:cs typeface="Times New Roman"/>
              </a:rPr>
              <a:t>IL SOGGETTO AFFIDATARIO</a:t>
            </a:r>
          </a:p>
          <a:p>
            <a:r>
              <a:rPr lang="it-IT" sz="1800" i="1" dirty="0" smtClean="0">
                <a:latin typeface="Garamond" panose="02020404030301010803" pitchFamily="18" charset="0"/>
                <a:ea typeface="Times New Roman"/>
                <a:cs typeface="Times New Roman"/>
              </a:rPr>
              <a:t>L’ABUSO DI POTERE </a:t>
            </a:r>
          </a:p>
          <a:p>
            <a:r>
              <a:rPr lang="it-IT" sz="1800" i="1" dirty="0" smtClean="0">
                <a:latin typeface="Garamond" panose="02020404030301010803" pitchFamily="18" charset="0"/>
                <a:ea typeface="Times New Roman"/>
                <a:cs typeface="Times New Roman"/>
              </a:rPr>
              <a:t>IL VANTAGGIO PRIVATO DERIVANTE</a:t>
            </a:r>
          </a:p>
          <a:p>
            <a:endParaRPr lang="it-IT" sz="1800" b="1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>
              <a:buFont typeface="Wingdings" charset="0"/>
              <a:buChar char="à"/>
            </a:pPr>
            <a:r>
              <a:rPr lang="it-IT" sz="1800" b="1" dirty="0" smtClean="0">
                <a:solidFill>
                  <a:srgbClr val="800000"/>
                </a:solidFill>
                <a:latin typeface="Garamond" panose="02020404030301010803" pitchFamily="18" charset="0"/>
                <a:ea typeface="Times New Roman"/>
                <a:cs typeface="Times New Roman"/>
                <a:sym typeface="Wingdings"/>
              </a:rPr>
              <a:t>PIANO ETICO MORALE</a:t>
            </a:r>
          </a:p>
          <a:p>
            <a:pPr marL="0" indent="0">
              <a:buNone/>
            </a:pPr>
            <a:r>
              <a:rPr lang="it-IT" sz="1800" dirty="0" smtClean="0">
                <a:solidFill>
                  <a:srgbClr val="000000"/>
                </a:solidFill>
                <a:latin typeface="Garamond" panose="02020404030301010803" pitchFamily="18" charset="0"/>
                <a:ea typeface="Times New Roman"/>
                <a:cs typeface="Times New Roman"/>
                <a:sym typeface="Wingdings"/>
              </a:rPr>
              <a:t>IL CONCETTO DI INTEGRITÀ E LA DERIVAZIONE DA REGOLE MORALI RILEVANTI E CONSOLIDATE NEL CONTESTO SOCIALE DI RIFERIMENTO</a:t>
            </a:r>
            <a:endParaRPr lang="it-IT" sz="1800" dirty="0">
              <a:solidFill>
                <a:srgbClr val="000000"/>
              </a:solidFill>
              <a:latin typeface="Garamond" panose="02020404030301010803" pitchFamily="18" charset="0"/>
              <a:ea typeface="Times New Roman"/>
              <a:cs typeface="Times New Roman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6414569" y="6139121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1F497D"/>
                </a:solidFill>
              </a:rPr>
              <a:t>Avv. Carmine Roberto</a:t>
            </a:r>
            <a:endParaRPr lang="it-IT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732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09024"/>
            <a:ext cx="8229600" cy="5517139"/>
          </a:xfrm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it-IT" sz="2800" b="1" dirty="0" smtClean="0">
                <a:solidFill>
                  <a:srgbClr val="800000"/>
                </a:solidFill>
                <a:latin typeface="Garamond" panose="02020404030301010803" pitchFamily="18" charset="0"/>
                <a:cs typeface="Times New Roman"/>
              </a:rPr>
              <a:t>IL CONTESTO STORICO E GEOGRAFICO</a:t>
            </a:r>
          </a:p>
          <a:p>
            <a:pPr marL="0" indent="0" fontAlgn="base">
              <a:buNone/>
            </a:pPr>
            <a:endParaRPr lang="it-IT" sz="2800" b="1" dirty="0">
              <a:latin typeface="Garamond" panose="02020404030301010803" pitchFamily="18" charset="0"/>
              <a:cs typeface="Times New Roman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it-IT" sz="2200" dirty="0">
                <a:latin typeface="Garamond" panose="02020404030301010803" pitchFamily="18" charset="0"/>
                <a:ea typeface="Times New Roman"/>
                <a:cs typeface="Times New Roman"/>
              </a:rPr>
              <a:t>L’ITALIA COME CASO ANOMALO</a:t>
            </a:r>
            <a:r>
              <a:rPr lang="it-IT" sz="2200" dirty="0" smtClean="0">
                <a:latin typeface="Garamond" panose="02020404030301010803" pitchFamily="18" charset="0"/>
                <a:ea typeface="Times New Roman"/>
                <a:cs typeface="Times New Roman"/>
              </a:rPr>
              <a:t>:</a:t>
            </a:r>
          </a:p>
          <a:p>
            <a:pPr marL="0" lvl="0" indent="0">
              <a:buNone/>
              <a:tabLst>
                <a:tab pos="457200" algn="l"/>
              </a:tabLst>
            </a:pPr>
            <a:endParaRPr lang="it-IT" sz="22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0">
              <a:buFont typeface="Symbol"/>
              <a:buChar char=""/>
              <a:tabLst>
                <a:tab pos="457200" algn="l"/>
              </a:tabLst>
            </a:pPr>
            <a:r>
              <a:rPr lang="it-IT" sz="2200" dirty="0">
                <a:latin typeface="Garamond" panose="02020404030301010803" pitchFamily="18" charset="0"/>
                <a:ea typeface="Times New Roman"/>
                <a:cs typeface="Times New Roman"/>
              </a:rPr>
              <a:t>DISOMOGENEITA’ INTERNA E DISTANZA DA GRAN PARTE DEI PAESI MEMBRI U.E. DI PARI LIVELLO DI </a:t>
            </a:r>
            <a:r>
              <a:rPr lang="it-IT" sz="2200" dirty="0" smtClean="0">
                <a:latin typeface="Garamond" panose="02020404030301010803" pitchFamily="18" charset="0"/>
                <a:ea typeface="Times New Roman"/>
                <a:cs typeface="Times New Roman"/>
              </a:rPr>
              <a:t>SVILUPPO</a:t>
            </a:r>
          </a:p>
          <a:p>
            <a:pPr marL="0" lvl="0" indent="0">
              <a:buNone/>
              <a:tabLst>
                <a:tab pos="457200" algn="l"/>
              </a:tabLst>
            </a:pPr>
            <a:endParaRPr lang="it-IT" sz="22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0">
              <a:buFont typeface="Symbol"/>
              <a:buChar char=""/>
              <a:tabLst>
                <a:tab pos="457200" algn="l"/>
              </a:tabLst>
            </a:pPr>
            <a:r>
              <a:rPr lang="it-IT" sz="2200" dirty="0">
                <a:latin typeface="Garamond" panose="02020404030301010803" pitchFamily="18" charset="0"/>
                <a:ea typeface="Times New Roman"/>
                <a:cs typeface="Times New Roman"/>
              </a:rPr>
              <a:t>ANDAMENTO DIACRONICO DEI FENOMENI </a:t>
            </a:r>
            <a:r>
              <a:rPr lang="it-IT" sz="2200" dirty="0" smtClean="0">
                <a:latin typeface="Garamond" panose="02020404030301010803" pitchFamily="18" charset="0"/>
                <a:ea typeface="Times New Roman"/>
                <a:cs typeface="Times New Roman"/>
              </a:rPr>
              <a:t>CORRUTTIVI</a:t>
            </a:r>
          </a:p>
          <a:p>
            <a:pPr marL="0" lvl="0" indent="0">
              <a:buNone/>
              <a:tabLst>
                <a:tab pos="457200" algn="l"/>
              </a:tabLst>
            </a:pPr>
            <a:endParaRPr lang="it-IT" sz="22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0">
              <a:buFont typeface="Symbol"/>
              <a:buChar char=""/>
              <a:tabLst>
                <a:tab pos="457200" algn="l"/>
              </a:tabLst>
            </a:pPr>
            <a:r>
              <a:rPr lang="it-IT" sz="2200" dirty="0">
                <a:latin typeface="Garamond" panose="02020404030301010803" pitchFamily="18" charset="0"/>
                <a:ea typeface="Times New Roman"/>
                <a:cs typeface="Times New Roman"/>
              </a:rPr>
              <a:t>ANALISI COMPARATE: INDICATORI SOGGETTIVI A LIVELLO NAZIONALE E SUB NAZIONALE, INDICATORI OGGETTIVI BASATI SU MISURAZIONI ECONOMICHE.</a:t>
            </a: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6414569" y="6139121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1F497D"/>
                </a:solidFill>
              </a:rPr>
              <a:t>Avv. Carmine Roberto</a:t>
            </a:r>
            <a:endParaRPr lang="it-IT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876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350942"/>
            <a:ext cx="8229600" cy="594931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sz="2800" b="1" dirty="0" smtClean="0">
                <a:solidFill>
                  <a:srgbClr val="800000"/>
                </a:solidFill>
                <a:latin typeface="Garamond" panose="02020404030301010803" pitchFamily="18" charset="0"/>
                <a:cs typeface="Times New Roman"/>
              </a:rPr>
              <a:t>FENOMENI CORRUTTIVI PENALMENTE DENUNCIATI</a:t>
            </a:r>
          </a:p>
          <a:p>
            <a:pPr marL="0" indent="0" algn="ctr">
              <a:buNone/>
            </a:pPr>
            <a:r>
              <a:rPr lang="it-IT" sz="2500" b="1" dirty="0" smtClean="0">
                <a:latin typeface="Garamond" panose="02020404030301010803" pitchFamily="18" charset="0"/>
                <a:cs typeface="Times New Roman"/>
              </a:rPr>
              <a:t>(slide 3)</a:t>
            </a:r>
            <a:endParaRPr lang="it-IT" sz="2500" b="1" dirty="0">
              <a:latin typeface="Garamond" panose="02020404030301010803" pitchFamily="18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36948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401077"/>
            <a:ext cx="8229600" cy="5882463"/>
          </a:xfrm>
        </p:spPr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it-IT" sz="2800" b="1" dirty="0">
                <a:solidFill>
                  <a:srgbClr val="800000"/>
                </a:solidFill>
                <a:latin typeface="Garamond" panose="02020404030301010803" pitchFamily="18" charset="0"/>
                <a:ea typeface="Times New Roman"/>
                <a:cs typeface="Times New Roman"/>
              </a:rPr>
              <a:t>CONDANNE REGISTRATE PER FATTISPECIE DI CORRUZIONE E CONCUSSIONE TRA IL 1996 ED IL </a:t>
            </a:r>
            <a:r>
              <a:rPr lang="it-IT" sz="2800" b="1" dirty="0" smtClean="0">
                <a:solidFill>
                  <a:srgbClr val="800000"/>
                </a:solidFill>
                <a:latin typeface="Garamond" panose="02020404030301010803" pitchFamily="18" charset="0"/>
                <a:ea typeface="Times New Roman"/>
                <a:cs typeface="Times New Roman"/>
              </a:rPr>
              <a:t>2009</a:t>
            </a:r>
            <a:endParaRPr lang="it-IT" sz="28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marL="0" indent="0" algn="ctr">
              <a:buNone/>
            </a:pPr>
            <a:r>
              <a:rPr lang="it-IT" sz="2500" b="1" dirty="0" smtClean="0">
                <a:latin typeface="Garamond" panose="02020404030301010803" pitchFamily="18" charset="0"/>
                <a:cs typeface="Times New Roman"/>
              </a:rPr>
              <a:t>(slide 4 – </a:t>
            </a:r>
            <a:r>
              <a:rPr lang="it-IT" sz="2500" b="1" dirty="0" err="1" smtClean="0">
                <a:latin typeface="Garamond" panose="02020404030301010803" pitchFamily="18" charset="0"/>
                <a:cs typeface="Times New Roman"/>
              </a:rPr>
              <a:t>img</a:t>
            </a:r>
            <a:r>
              <a:rPr lang="it-IT" sz="2500" b="1" dirty="0" smtClean="0">
                <a:latin typeface="Garamond" panose="02020404030301010803" pitchFamily="18" charset="0"/>
                <a:cs typeface="Times New Roman"/>
              </a:rPr>
              <a:t>.)</a:t>
            </a:r>
            <a:endParaRPr lang="it-IT" sz="2500" b="1" dirty="0">
              <a:latin typeface="Garamond" panose="02020404030301010803" pitchFamily="18" charset="0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88533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199" y="231360"/>
            <a:ext cx="8482115" cy="5921871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spcAft>
                <a:spcPts val="0"/>
              </a:spcAft>
              <a:buNone/>
            </a:pPr>
            <a:r>
              <a:rPr lang="it-IT" sz="4000" b="1" dirty="0">
                <a:solidFill>
                  <a:srgbClr val="800000"/>
                </a:solidFill>
                <a:latin typeface="Garamond" panose="02020404030301010803" pitchFamily="18" charset="0"/>
                <a:ea typeface="Times New Roman"/>
                <a:cs typeface="Times New Roman"/>
              </a:rPr>
              <a:t>IL SISTEMA DELLE </a:t>
            </a:r>
            <a:r>
              <a:rPr lang="it-IT" sz="4000" b="1" dirty="0" smtClean="0">
                <a:solidFill>
                  <a:srgbClr val="800000"/>
                </a:solidFill>
                <a:latin typeface="Garamond" panose="02020404030301010803" pitchFamily="18" charset="0"/>
                <a:ea typeface="Times New Roman"/>
                <a:cs typeface="Times New Roman"/>
              </a:rPr>
              <a:t>FONTI</a:t>
            </a:r>
          </a:p>
          <a:p>
            <a:pPr marL="0" indent="0" algn="ctr">
              <a:spcAft>
                <a:spcPts val="0"/>
              </a:spcAft>
              <a:buNone/>
            </a:pPr>
            <a:endParaRPr lang="it-IT" sz="31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0" algn="just">
              <a:buFont typeface="Symbol"/>
              <a:buChar char=""/>
              <a:tabLst>
                <a:tab pos="457200" algn="l"/>
              </a:tabLst>
            </a:pPr>
            <a:r>
              <a:rPr lang="it-IT" b="1" u="sng" dirty="0">
                <a:solidFill>
                  <a:srgbClr val="AD0101"/>
                </a:solidFill>
                <a:latin typeface="Garamond" panose="02020404030301010803" pitchFamily="18" charset="0"/>
                <a:ea typeface="Times New Roman"/>
                <a:cs typeface="Times New Roman"/>
              </a:rPr>
              <a:t>LA COSTITUZIONE </a:t>
            </a:r>
            <a:r>
              <a:rPr lang="it-IT" b="1" dirty="0">
                <a:latin typeface="Garamond" panose="02020404030301010803" pitchFamily="18" charset="0"/>
                <a:ea typeface="Times New Roman"/>
                <a:cs typeface="Times New Roman"/>
              </a:rPr>
              <a:t>(ARTT. 2, 3, 27, 28, 34, 35, 36, </a:t>
            </a:r>
            <a:r>
              <a:rPr lang="it-IT" b="1" dirty="0" smtClean="0">
                <a:latin typeface="Garamond" panose="02020404030301010803" pitchFamily="18" charset="0"/>
                <a:ea typeface="Times New Roman"/>
                <a:cs typeface="Times New Roman"/>
              </a:rPr>
              <a:t>97, </a:t>
            </a:r>
            <a:r>
              <a:rPr lang="it-IT" b="1" dirty="0">
                <a:latin typeface="Garamond" panose="02020404030301010803" pitchFamily="18" charset="0"/>
                <a:ea typeface="Times New Roman"/>
                <a:cs typeface="Times New Roman"/>
              </a:rPr>
              <a:t>98);</a:t>
            </a:r>
            <a:endParaRPr lang="it-IT" sz="24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0" algn="just">
              <a:buFont typeface="Symbol"/>
              <a:buChar char=""/>
              <a:tabLst>
                <a:tab pos="457200" algn="l"/>
              </a:tabLst>
            </a:pPr>
            <a:r>
              <a:rPr lang="it-IT" sz="3100" b="1" u="sng" dirty="0">
                <a:solidFill>
                  <a:srgbClr val="AD0101"/>
                </a:solidFill>
                <a:latin typeface="Garamond" panose="02020404030301010803" pitchFamily="18" charset="0"/>
                <a:ea typeface="Times New Roman"/>
                <a:cs typeface="Times New Roman"/>
              </a:rPr>
              <a:t>LE LEGGI ORDINARIE:</a:t>
            </a:r>
          </a:p>
          <a:p>
            <a:pPr lvl="1" algn="just">
              <a:buFont typeface="+mj-lt"/>
              <a:buAutoNum type="arabicPeriod"/>
              <a:tabLst>
                <a:tab pos="914400" algn="l"/>
              </a:tabLst>
            </a:pPr>
            <a:r>
              <a:rPr lang="it-IT" b="1" u="sng" dirty="0">
                <a:latin typeface="Garamond" panose="02020404030301010803" pitchFamily="18" charset="0"/>
                <a:ea typeface="Times New Roman"/>
                <a:cs typeface="Times New Roman"/>
              </a:rPr>
              <a:t>LA LEGGE 241/1990</a:t>
            </a:r>
            <a:r>
              <a:rPr lang="it-IT" b="1" dirty="0">
                <a:latin typeface="Garamond" panose="02020404030301010803" pitchFamily="18" charset="0"/>
                <a:ea typeface="Times New Roman"/>
                <a:cs typeface="Times New Roman"/>
              </a:rPr>
              <a:t>, </a:t>
            </a:r>
            <a:r>
              <a:rPr lang="it-IT" dirty="0">
                <a:latin typeface="Garamond" panose="02020404030301010803" pitchFamily="18" charset="0"/>
                <a:ea typeface="Times New Roman"/>
                <a:cs typeface="Times New Roman"/>
              </a:rPr>
              <a:t>CAPOFILA DEGLI INTERVENTI DEL NOSTRO LEGISLATORE SULLA TRASPARENZA NEI PROCEDIMENTI AMMINISTRATIVI</a:t>
            </a:r>
            <a:r>
              <a:rPr lang="it-IT" b="1" dirty="0">
                <a:latin typeface="Garamond" panose="02020404030301010803" pitchFamily="18" charset="0"/>
                <a:ea typeface="Times New Roman"/>
                <a:cs typeface="Times New Roman"/>
              </a:rPr>
              <a:t>;</a:t>
            </a:r>
            <a:endParaRPr lang="it-IT" sz="24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1" algn="just">
              <a:buFont typeface="+mj-lt"/>
              <a:buAutoNum type="arabicPeriod"/>
              <a:tabLst>
                <a:tab pos="914400" algn="l"/>
              </a:tabLst>
            </a:pPr>
            <a:r>
              <a:rPr lang="it-IT" b="1" dirty="0">
                <a:latin typeface="Garamond" panose="02020404030301010803" pitchFamily="18" charset="0"/>
                <a:ea typeface="Times New Roman"/>
                <a:cs typeface="Times New Roman"/>
              </a:rPr>
              <a:t> </a:t>
            </a:r>
            <a:r>
              <a:rPr lang="it-IT" b="1" u="sng" dirty="0">
                <a:latin typeface="Garamond" panose="02020404030301010803" pitchFamily="18" charset="0"/>
                <a:ea typeface="Times New Roman"/>
                <a:cs typeface="Times New Roman"/>
              </a:rPr>
              <a:t>LA LEGGE 15/05,</a:t>
            </a:r>
            <a:r>
              <a:rPr lang="it-IT" b="1" dirty="0">
                <a:latin typeface="Garamond" panose="02020404030301010803" pitchFamily="18" charset="0"/>
                <a:ea typeface="Times New Roman"/>
                <a:cs typeface="Times New Roman"/>
              </a:rPr>
              <a:t> </a:t>
            </a:r>
            <a:r>
              <a:rPr lang="it-IT" dirty="0">
                <a:latin typeface="Garamond" panose="02020404030301010803" pitchFamily="18" charset="0"/>
                <a:ea typeface="Times New Roman"/>
                <a:cs typeface="Times New Roman"/>
              </a:rPr>
              <a:t>MODIFICHE ED INTEGRAZIONI ALLA LEGGE 7 AGOSTO 1990, N. 241, CONCERNENTI NORME GENERALI SULL’AZIONE AMMINISTRATIVA</a:t>
            </a:r>
            <a:r>
              <a:rPr lang="it-IT" b="1" dirty="0">
                <a:latin typeface="Garamond" panose="02020404030301010803" pitchFamily="18" charset="0"/>
                <a:ea typeface="Times New Roman"/>
                <a:cs typeface="Times New Roman"/>
              </a:rPr>
              <a:t>;</a:t>
            </a:r>
            <a:endParaRPr lang="it-IT" sz="24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1" algn="just">
              <a:buFont typeface="+mj-lt"/>
              <a:buAutoNum type="arabicPeriod"/>
              <a:tabLst>
                <a:tab pos="914400" algn="l"/>
              </a:tabLst>
            </a:pPr>
            <a:r>
              <a:rPr lang="it-IT" b="1" u="sng" dirty="0">
                <a:latin typeface="Garamond" panose="02020404030301010803" pitchFamily="18" charset="0"/>
                <a:ea typeface="Times New Roman"/>
                <a:cs typeface="Times New Roman"/>
              </a:rPr>
              <a:t>IL D.LGS. 82/05</a:t>
            </a:r>
            <a:r>
              <a:rPr lang="it-IT" b="1" dirty="0">
                <a:latin typeface="Garamond" panose="02020404030301010803" pitchFamily="18" charset="0"/>
                <a:ea typeface="Times New Roman"/>
                <a:cs typeface="Times New Roman"/>
              </a:rPr>
              <a:t>, </a:t>
            </a:r>
            <a:r>
              <a:rPr lang="it-IT" dirty="0">
                <a:latin typeface="Garamond" panose="02020404030301010803" pitchFamily="18" charset="0"/>
                <a:ea typeface="Times New Roman"/>
                <a:cs typeface="Times New Roman"/>
              </a:rPr>
              <a:t>CODICE DELL’AMMINISTRAZIONE DIGITALE</a:t>
            </a:r>
            <a:r>
              <a:rPr lang="it-IT" b="1" dirty="0">
                <a:latin typeface="Garamond" panose="02020404030301010803" pitchFamily="18" charset="0"/>
                <a:ea typeface="Times New Roman"/>
                <a:cs typeface="Times New Roman"/>
              </a:rPr>
              <a:t>;</a:t>
            </a:r>
            <a:endParaRPr lang="it-IT" sz="24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1" algn="just">
              <a:buFont typeface="+mj-lt"/>
              <a:buAutoNum type="arabicPeriod"/>
              <a:tabLst>
                <a:tab pos="914400" algn="l"/>
              </a:tabLst>
            </a:pPr>
            <a:r>
              <a:rPr lang="it-IT" b="1" u="sng" dirty="0">
                <a:latin typeface="Garamond" panose="02020404030301010803" pitchFamily="18" charset="0"/>
                <a:ea typeface="Times New Roman"/>
                <a:cs typeface="Times New Roman"/>
              </a:rPr>
              <a:t>LA LEGGE 69/09</a:t>
            </a:r>
            <a:r>
              <a:rPr lang="it-IT" b="1" dirty="0">
                <a:latin typeface="Garamond" panose="02020404030301010803" pitchFamily="18" charset="0"/>
                <a:ea typeface="Times New Roman"/>
                <a:cs typeface="Times New Roman"/>
              </a:rPr>
              <a:t> </a:t>
            </a:r>
            <a:r>
              <a:rPr lang="it-IT" dirty="0">
                <a:latin typeface="Garamond" panose="02020404030301010803" pitchFamily="18" charset="0"/>
                <a:ea typeface="Times New Roman"/>
                <a:cs typeface="Times New Roman"/>
              </a:rPr>
              <a:t>DISPOSIZIONI PER LO SVILUPPO ECONOMICO, LA SEMPLIFICAZIONE, LA COMPETITIVITÀ NONCHÉ IN MATERIA DI PROCESSO CIVILE</a:t>
            </a:r>
            <a:r>
              <a:rPr lang="it-IT" b="1" dirty="0">
                <a:latin typeface="Garamond" panose="02020404030301010803" pitchFamily="18" charset="0"/>
                <a:ea typeface="Times New Roman"/>
                <a:cs typeface="Times New Roman"/>
              </a:rPr>
              <a:t>;</a:t>
            </a:r>
            <a:endParaRPr lang="it-IT" sz="24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lvl="1" algn="just">
              <a:buFont typeface="+mj-lt"/>
              <a:buAutoNum type="arabicPeriod"/>
              <a:tabLst>
                <a:tab pos="914400" algn="l"/>
              </a:tabLst>
            </a:pPr>
            <a:r>
              <a:rPr lang="it-IT" b="1" u="sng" dirty="0">
                <a:latin typeface="Garamond" panose="02020404030301010803" pitchFamily="18" charset="0"/>
                <a:ea typeface="Times New Roman"/>
                <a:cs typeface="Times New Roman"/>
              </a:rPr>
              <a:t>LA LEGGE 15/2009</a:t>
            </a:r>
            <a:r>
              <a:rPr lang="it-IT" b="1" dirty="0">
                <a:latin typeface="Garamond" panose="02020404030301010803" pitchFamily="18" charset="0"/>
                <a:ea typeface="Times New Roman"/>
                <a:cs typeface="Times New Roman"/>
              </a:rPr>
              <a:t>,</a:t>
            </a:r>
            <a:r>
              <a:rPr lang="it-IT" dirty="0">
                <a:latin typeface="Garamond" panose="02020404030301010803" pitchFamily="18" charset="0"/>
                <a:ea typeface="Times New Roman"/>
                <a:cs typeface="Times New Roman"/>
              </a:rPr>
              <a:t>DELEGA AL GOVERNO FINALIZZATA ALL’OTTIMIZZAZIONE DELLA PRODUTTIVITÀ DEL LAVORO PUBBLICO E ALLA EFFICIENZA E TRASPARENZA DELLE PUBBLICHE AMMINISTRAZIONI NONCHÈ DISPOSIZIONI INTEGRATIVE DELLE FUNZIONI ATTRIBUITE AL CONSIGLIO NAZIONALE DELL’ECONOMIA E DEL LAVORO E ALLA CORTE DEI CONTI</a:t>
            </a:r>
            <a:r>
              <a:rPr lang="it-IT" b="1" dirty="0">
                <a:latin typeface="Garamond" panose="02020404030301010803" pitchFamily="18" charset="0"/>
                <a:ea typeface="Times New Roman"/>
                <a:cs typeface="Times New Roman"/>
              </a:rPr>
              <a:t>;</a:t>
            </a:r>
            <a:endParaRPr lang="it-IT" sz="2400" dirty="0">
              <a:latin typeface="Garamond" panose="02020404030301010803" pitchFamily="18" charset="0"/>
              <a:ea typeface="Times New Roman"/>
              <a:cs typeface="Times New Roman"/>
            </a:endParaRPr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 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6414569" y="6139121"/>
            <a:ext cx="227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1F497D"/>
                </a:solidFill>
              </a:rPr>
              <a:t>Avv. Carmine Roberto</a:t>
            </a:r>
            <a:endParaRPr lang="it-IT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792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2771</TotalTime>
  <Words>3224</Words>
  <Application>Microsoft Macintosh PowerPoint</Application>
  <PresentationFormat>Presentazione su schermo (4:3)</PresentationFormat>
  <Paragraphs>276</Paragraphs>
  <Slides>36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36</vt:i4>
      </vt:variant>
    </vt:vector>
  </HeadingPairs>
  <TitlesOfParts>
    <vt:vector size="37" baseType="lpstr">
      <vt:lpstr>Tema di Office</vt:lpstr>
      <vt:lpstr>CORSO DI FORMAZIONE DIRIGENTI SCOLASTICI CAMPANIA 2017  - Napoli, 24.03.2017 -  La normativa anticorruzione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 LA DELIBERA A.N.A.C. 831/2016 PARTE GENERALE </vt:lpstr>
      <vt:lpstr>Presentazione di PowerPoint</vt:lpstr>
      <vt:lpstr> PARTE SPECIALE </vt:lpstr>
      <vt:lpstr> IL PARERE DEL CONSIGLIO DI STATO SULLE LINEE GUIDA A.N.A.C. (DELIBERA 831/2016) </vt:lpstr>
      <vt:lpstr>Presentazione di PowerPoint</vt:lpstr>
      <vt:lpstr> ANAC E PRECONTENZIOSO: IL REG. 05/10/2016 PER I PARERI EX ART. 211 D.LGS. 50/2016 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andrea</dc:creator>
  <cp:lastModifiedBy>andrea</cp:lastModifiedBy>
  <cp:revision>104</cp:revision>
  <dcterms:created xsi:type="dcterms:W3CDTF">2016-05-10T10:06:04Z</dcterms:created>
  <dcterms:modified xsi:type="dcterms:W3CDTF">2017-03-24T16:49:05Z</dcterms:modified>
</cp:coreProperties>
</file>